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0"/>
  </p:notesMasterIdLst>
  <p:sldIdLst>
    <p:sldId id="336" r:id="rId2"/>
    <p:sldId id="618" r:id="rId3"/>
    <p:sldId id="643" r:id="rId4"/>
    <p:sldId id="641" r:id="rId5"/>
    <p:sldId id="619" r:id="rId6"/>
    <p:sldId id="425" r:id="rId7"/>
    <p:sldId id="426" r:id="rId8"/>
    <p:sldId id="620" r:id="rId9"/>
    <p:sldId id="439" r:id="rId10"/>
    <p:sldId id="622" r:id="rId11"/>
    <p:sldId id="623" r:id="rId12"/>
    <p:sldId id="624" r:id="rId13"/>
    <p:sldId id="625" r:id="rId14"/>
    <p:sldId id="616" r:id="rId15"/>
    <p:sldId id="627" r:id="rId16"/>
    <p:sldId id="628" r:id="rId17"/>
    <p:sldId id="632" r:id="rId18"/>
    <p:sldId id="634" r:id="rId19"/>
    <p:sldId id="635" r:id="rId20"/>
    <p:sldId id="630" r:id="rId21"/>
    <p:sldId id="631" r:id="rId22"/>
    <p:sldId id="626" r:id="rId23"/>
    <p:sldId id="637" r:id="rId24"/>
    <p:sldId id="639" r:id="rId25"/>
    <p:sldId id="642" r:id="rId26"/>
    <p:sldId id="640" r:id="rId27"/>
    <p:sldId id="617" r:id="rId28"/>
    <p:sldId id="408" r:id="rId2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9900"/>
    <a:srgbClr val="ABE5F0"/>
    <a:srgbClr val="89DAF0"/>
    <a:srgbClr val="FFFFFF"/>
    <a:srgbClr val="9D9D9D"/>
    <a:srgbClr val="B18E5F"/>
    <a:srgbClr val="FFCCFF"/>
    <a:srgbClr val="CCFF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12" autoAdjust="0"/>
    <p:restoredTop sz="97670" autoAdjust="0"/>
  </p:normalViewPr>
  <p:slideViewPr>
    <p:cSldViewPr>
      <p:cViewPr varScale="1">
        <p:scale>
          <a:sx n="204" d="100"/>
          <a:sy n="204" d="100"/>
        </p:scale>
        <p:origin x="498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 Xiaogang (max@uidaho.edu)" userId="353fbc31-8fd8-46a4-8128-01b6232caf9b" providerId="ADAL" clId="{72E3E094-2187-1A45-8815-1227E2DD9D5B}"/>
    <pc:docChg chg="undo custSel modSld">
      <pc:chgData name="Ma, Xiaogang (max@uidaho.edu)" userId="353fbc31-8fd8-46a4-8128-01b6232caf9b" providerId="ADAL" clId="{72E3E094-2187-1A45-8815-1227E2DD9D5B}" dt="2019-01-11T02:06:12.713" v="387" actId="14734"/>
      <pc:docMkLst>
        <pc:docMk/>
      </pc:docMkLst>
      <pc:sldChg chg="modSp">
        <pc:chgData name="Ma, Xiaogang (max@uidaho.edu)" userId="353fbc31-8fd8-46a4-8128-01b6232caf9b" providerId="ADAL" clId="{72E3E094-2187-1A45-8815-1227E2DD9D5B}" dt="2019-01-10T19:55:59.062" v="0" actId="20577"/>
        <pc:sldMkLst>
          <pc:docMk/>
          <pc:sldMk cId="0" sldId="258"/>
        </pc:sldMkLst>
        <pc:spChg chg="mod">
          <ac:chgData name="Ma, Xiaogang (max@uidaho.edu)" userId="353fbc31-8fd8-46a4-8128-01b6232caf9b" providerId="ADAL" clId="{72E3E094-2187-1A45-8815-1227E2DD9D5B}" dt="2019-01-10T19:55:59.062" v="0" actId="20577"/>
          <ac:spMkLst>
            <pc:docMk/>
            <pc:sldMk cId="0" sldId="258"/>
            <ac:spMk id="14" creationId="{00000000-0000-0000-0000-000000000000}"/>
          </ac:spMkLst>
        </pc:spChg>
      </pc:sldChg>
      <pc:sldChg chg="modSp">
        <pc:chgData name="Ma, Xiaogang (max@uidaho.edu)" userId="353fbc31-8fd8-46a4-8128-01b6232caf9b" providerId="ADAL" clId="{72E3E094-2187-1A45-8815-1227E2DD9D5B}" dt="2019-01-11T02:06:12.713" v="387" actId="14734"/>
        <pc:sldMkLst>
          <pc:docMk/>
          <pc:sldMk cId="2125436381" sldId="263"/>
        </pc:sldMkLst>
        <pc:graphicFrameChg chg="mod modGraphic">
          <ac:chgData name="Ma, Xiaogang (max@uidaho.edu)" userId="353fbc31-8fd8-46a4-8128-01b6232caf9b" providerId="ADAL" clId="{72E3E094-2187-1A45-8815-1227E2DD9D5B}" dt="2019-01-11T02:06:12.713" v="387" actId="14734"/>
          <ac:graphicFrameMkLst>
            <pc:docMk/>
            <pc:sldMk cId="2125436381" sldId="263"/>
            <ac:graphicFrameMk id="3" creationId="{00000000-0000-0000-0000-000000000000}"/>
          </ac:graphicFrameMkLst>
        </pc:graphicFrameChg>
      </pc:sldChg>
      <pc:sldChg chg="modSp">
        <pc:chgData name="Ma, Xiaogang (max@uidaho.edu)" userId="353fbc31-8fd8-46a4-8128-01b6232caf9b" providerId="ADAL" clId="{72E3E094-2187-1A45-8815-1227E2DD9D5B}" dt="2019-01-10T19:58:42.619" v="50" actId="20577"/>
        <pc:sldMkLst>
          <pc:docMk/>
          <pc:sldMk cId="961377445" sldId="271"/>
        </pc:sldMkLst>
        <pc:spChg chg="mod">
          <ac:chgData name="Ma, Xiaogang (max@uidaho.edu)" userId="353fbc31-8fd8-46a4-8128-01b6232caf9b" providerId="ADAL" clId="{72E3E094-2187-1A45-8815-1227E2DD9D5B}" dt="2019-01-10T19:58:42.619" v="50" actId="20577"/>
          <ac:spMkLst>
            <pc:docMk/>
            <pc:sldMk cId="961377445" sldId="271"/>
            <ac:spMk id="5" creationId="{00000000-0000-0000-0000-000000000000}"/>
          </ac:spMkLst>
        </pc:spChg>
      </pc:sldChg>
      <pc:sldChg chg="modSp">
        <pc:chgData name="Ma, Xiaogang (max@uidaho.edu)" userId="353fbc31-8fd8-46a4-8128-01b6232caf9b" providerId="ADAL" clId="{72E3E094-2187-1A45-8815-1227E2DD9D5B}" dt="2019-01-10T20:02:34.549" v="217" actId="20577"/>
        <pc:sldMkLst>
          <pc:docMk/>
          <pc:sldMk cId="1473234891" sldId="273"/>
        </pc:sldMkLst>
        <pc:spChg chg="mod">
          <ac:chgData name="Ma, Xiaogang (max@uidaho.edu)" userId="353fbc31-8fd8-46a4-8128-01b6232caf9b" providerId="ADAL" clId="{72E3E094-2187-1A45-8815-1227E2DD9D5B}" dt="2019-01-10T20:02:34.549" v="217" actId="20577"/>
          <ac:spMkLst>
            <pc:docMk/>
            <pc:sldMk cId="1473234891" sldId="273"/>
            <ac:spMk id="30722" creationId="{00000000-0000-0000-0000-000000000000}"/>
          </ac:spMkLst>
        </pc:spChg>
      </pc:sldChg>
      <pc:sldChg chg="modSp">
        <pc:chgData name="Ma, Xiaogang (max@uidaho.edu)" userId="353fbc31-8fd8-46a4-8128-01b6232caf9b" providerId="ADAL" clId="{72E3E094-2187-1A45-8815-1227E2DD9D5B}" dt="2019-01-10T20:06:08.774" v="226" actId="20577"/>
        <pc:sldMkLst>
          <pc:docMk/>
          <pc:sldMk cId="2012811176" sldId="276"/>
        </pc:sldMkLst>
        <pc:spChg chg="mod">
          <ac:chgData name="Ma, Xiaogang (max@uidaho.edu)" userId="353fbc31-8fd8-46a4-8128-01b6232caf9b" providerId="ADAL" clId="{72E3E094-2187-1A45-8815-1227E2DD9D5B}" dt="2019-01-10T20:06:08.774" v="226" actId="20577"/>
          <ac:spMkLst>
            <pc:docMk/>
            <pc:sldMk cId="2012811176" sldId="276"/>
            <ac:spMk id="35842" creationId="{00000000-0000-0000-0000-000000000000}"/>
          </ac:spMkLst>
        </pc:spChg>
      </pc:sldChg>
      <pc:sldChg chg="modSp">
        <pc:chgData name="Ma, Xiaogang (max@uidaho.edu)" userId="353fbc31-8fd8-46a4-8128-01b6232caf9b" providerId="ADAL" clId="{72E3E094-2187-1A45-8815-1227E2DD9D5B}" dt="2019-01-10T20:07:38.232" v="227" actId="207"/>
        <pc:sldMkLst>
          <pc:docMk/>
          <pc:sldMk cId="1494118574" sldId="282"/>
        </pc:sldMkLst>
        <pc:spChg chg="mod">
          <ac:chgData name="Ma, Xiaogang (max@uidaho.edu)" userId="353fbc31-8fd8-46a4-8128-01b6232caf9b" providerId="ADAL" clId="{72E3E094-2187-1A45-8815-1227E2DD9D5B}" dt="2019-01-10T20:07:38.232" v="227" actId="207"/>
          <ac:spMkLst>
            <pc:docMk/>
            <pc:sldMk cId="1494118574" sldId="282"/>
            <ac:spMk id="48130" creationId="{00000000-0000-0000-0000-000000000000}"/>
          </ac:spMkLst>
        </pc:spChg>
      </pc:sldChg>
      <pc:sldChg chg="modSp">
        <pc:chgData name="Ma, Xiaogang (max@uidaho.edu)" userId="353fbc31-8fd8-46a4-8128-01b6232caf9b" providerId="ADAL" clId="{72E3E094-2187-1A45-8815-1227E2DD9D5B}" dt="2019-01-10T20:10:59.560" v="305" actId="20577"/>
        <pc:sldMkLst>
          <pc:docMk/>
          <pc:sldMk cId="1124588847" sldId="283"/>
        </pc:sldMkLst>
        <pc:spChg chg="mod">
          <ac:chgData name="Ma, Xiaogang (max@uidaho.edu)" userId="353fbc31-8fd8-46a4-8128-01b6232caf9b" providerId="ADAL" clId="{72E3E094-2187-1A45-8815-1227E2DD9D5B}" dt="2019-01-10T20:10:59.560" v="305" actId="20577"/>
          <ac:spMkLst>
            <pc:docMk/>
            <pc:sldMk cId="1124588847" sldId="283"/>
            <ac:spMk id="49154" creationId="{00000000-0000-0000-0000-000000000000}"/>
          </ac:spMkLst>
        </pc:spChg>
      </pc:sldChg>
      <pc:sldChg chg="addSp">
        <pc:chgData name="Ma, Xiaogang (max@uidaho.edu)" userId="353fbc31-8fd8-46a4-8128-01b6232caf9b" providerId="ADAL" clId="{72E3E094-2187-1A45-8815-1227E2DD9D5B}" dt="2019-01-10T20:11:55.291" v="306"/>
        <pc:sldMkLst>
          <pc:docMk/>
          <pc:sldMk cId="1084164840" sldId="285"/>
        </pc:sldMkLst>
        <pc:spChg chg="add">
          <ac:chgData name="Ma, Xiaogang (max@uidaho.edu)" userId="353fbc31-8fd8-46a4-8128-01b6232caf9b" providerId="ADAL" clId="{72E3E094-2187-1A45-8815-1227E2DD9D5B}" dt="2019-01-10T20:11:55.291" v="306"/>
          <ac:spMkLst>
            <pc:docMk/>
            <pc:sldMk cId="1084164840" sldId="285"/>
            <ac:spMk id="4" creationId="{B4E32144-D569-2F44-8177-ED7A6E0C9F47}"/>
          </ac:spMkLst>
        </pc:spChg>
      </pc:sldChg>
      <pc:sldChg chg="addSp modSp modNotesTx">
        <pc:chgData name="Ma, Xiaogang (max@uidaho.edu)" userId="353fbc31-8fd8-46a4-8128-01b6232caf9b" providerId="ADAL" clId="{72E3E094-2187-1A45-8815-1227E2DD9D5B}" dt="2019-01-10T20:13:49.759" v="312" actId="1076"/>
        <pc:sldMkLst>
          <pc:docMk/>
          <pc:sldMk cId="516956539" sldId="288"/>
        </pc:sldMkLst>
        <pc:spChg chg="add mod">
          <ac:chgData name="Ma, Xiaogang (max@uidaho.edu)" userId="353fbc31-8fd8-46a4-8128-01b6232caf9b" providerId="ADAL" clId="{72E3E094-2187-1A45-8815-1227E2DD9D5B}" dt="2019-01-10T20:13:49.759" v="312" actId="1076"/>
          <ac:spMkLst>
            <pc:docMk/>
            <pc:sldMk cId="516956539" sldId="288"/>
            <ac:spMk id="2" creationId="{A6EE4523-3908-A049-897E-47D57A1DA223}"/>
          </ac:spMkLst>
        </pc:spChg>
      </pc:sldChg>
      <pc:sldChg chg="addSp modSp">
        <pc:chgData name="Ma, Xiaogang (max@uidaho.edu)" userId="353fbc31-8fd8-46a4-8128-01b6232caf9b" providerId="ADAL" clId="{72E3E094-2187-1A45-8815-1227E2DD9D5B}" dt="2019-01-10T20:18:39.541" v="325" actId="1076"/>
        <pc:sldMkLst>
          <pc:docMk/>
          <pc:sldMk cId="980423439" sldId="328"/>
        </pc:sldMkLst>
        <pc:spChg chg="add mod">
          <ac:chgData name="Ma, Xiaogang (max@uidaho.edu)" userId="353fbc31-8fd8-46a4-8128-01b6232caf9b" providerId="ADAL" clId="{72E3E094-2187-1A45-8815-1227E2DD9D5B}" dt="2019-01-10T20:17:59.684" v="315" actId="1076"/>
          <ac:spMkLst>
            <pc:docMk/>
            <pc:sldMk cId="980423439" sldId="328"/>
            <ac:spMk id="2" creationId="{913E98AB-750D-FD4A-830B-3DA6405A661A}"/>
          </ac:spMkLst>
        </pc:spChg>
        <pc:spChg chg="add mod">
          <ac:chgData name="Ma, Xiaogang (max@uidaho.edu)" userId="353fbc31-8fd8-46a4-8128-01b6232caf9b" providerId="ADAL" clId="{72E3E094-2187-1A45-8815-1227E2DD9D5B}" dt="2019-01-10T20:18:39.541" v="325" actId="1076"/>
          <ac:spMkLst>
            <pc:docMk/>
            <pc:sldMk cId="980423439" sldId="328"/>
            <ac:spMk id="3" creationId="{B683EF0F-3A39-6A4B-AF8F-083952BBA498}"/>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34" charset="0"/>
              </a:defRPr>
            </a:lvl1pPr>
          </a:lstStyle>
          <a:p>
            <a:pPr>
              <a:defRPr/>
            </a:pPr>
            <a:endParaRPr lang="en-AU"/>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defRPr>
            </a:lvl1pPr>
          </a:lstStyle>
          <a:p>
            <a:pPr>
              <a:defRPr/>
            </a:pPr>
            <a:endParaRPr lang="en-AU"/>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34" charset="0"/>
              </a:defRPr>
            </a:lvl1pPr>
          </a:lstStyle>
          <a:p>
            <a:pPr>
              <a:defRPr/>
            </a:pPr>
            <a:endParaRPr lang="en-AU"/>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pitchFamily="34" charset="0"/>
              </a:defRPr>
            </a:lvl1pPr>
          </a:lstStyle>
          <a:p>
            <a:pPr>
              <a:defRPr/>
            </a:pPr>
            <a:fld id="{F94B197B-77EC-4A46-945F-2DED88273A6B}" type="slidenum">
              <a:rPr lang="en-US"/>
              <a:pPr>
                <a:defRPr/>
              </a:pPr>
              <a:t>‹#›</a:t>
            </a:fld>
            <a:endParaRPr lang="en-US"/>
          </a:p>
        </p:txBody>
      </p:sp>
    </p:spTree>
    <p:extLst>
      <p:ext uri="{BB962C8B-B14F-4D97-AF65-F5344CB8AC3E}">
        <p14:creationId xmlns:p14="http://schemas.microsoft.com/office/powerpoint/2010/main" val="5862406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BB5872AA-44BB-4B53-80E3-C97BBCEE7790}" type="slidenum">
              <a:rPr lang="en-US" sz="1200" smtClean="0"/>
              <a:pPr/>
              <a:t>1</a:t>
            </a:fld>
            <a:endParaRPr lang="en-US"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atin typeface="Arial" charset="0"/>
              <a:ea typeface="ＭＳ Ｐゴシック" pitchFamily="34" charset="-128"/>
            </a:endParaRPr>
          </a:p>
        </p:txBody>
      </p:sp>
    </p:spTree>
    <p:extLst>
      <p:ext uri="{BB962C8B-B14F-4D97-AF65-F5344CB8AC3E}">
        <p14:creationId xmlns:p14="http://schemas.microsoft.com/office/powerpoint/2010/main" val="87420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D754CF-A471-46C5-A8B5-84E9F8DDC8B1}" type="slidenum">
              <a:rPr lang="en-US" smtClean="0"/>
              <a:pPr>
                <a:defRPr/>
              </a:pPr>
              <a:t>6</a:t>
            </a:fld>
            <a:endParaRPr lang="en-US"/>
          </a:p>
        </p:txBody>
      </p:sp>
    </p:spTree>
    <p:extLst>
      <p:ext uri="{BB962C8B-B14F-4D97-AF65-F5344CB8AC3E}">
        <p14:creationId xmlns:p14="http://schemas.microsoft.com/office/powerpoint/2010/main" val="535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4B197B-77EC-4A46-945F-2DED88273A6B}" type="slidenum">
              <a:rPr lang="en-US" smtClean="0"/>
              <a:pPr>
                <a:defRPr/>
              </a:pPr>
              <a:t>9</a:t>
            </a:fld>
            <a:endParaRPr lang="en-US"/>
          </a:p>
        </p:txBody>
      </p:sp>
    </p:spTree>
    <p:extLst>
      <p:ext uri="{BB962C8B-B14F-4D97-AF65-F5344CB8AC3E}">
        <p14:creationId xmlns:p14="http://schemas.microsoft.com/office/powerpoint/2010/main" val="2624442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Our aim is not to reinvent the wheel. Instead, the new structure is based on the ontologies developed by Cox and Richard and it reuses the existing vocabularies, which makes the result fully compatible with the existing work. </a:t>
            </a:r>
            <a:endParaRPr lang="en-US" sz="1100" dirty="0"/>
          </a:p>
          <a:p>
            <a:endParaRPr lang="en-US" dirty="0"/>
          </a:p>
        </p:txBody>
      </p:sp>
      <p:sp>
        <p:nvSpPr>
          <p:cNvPr id="4" name="Slide Number Placeholder 3"/>
          <p:cNvSpPr>
            <a:spLocks noGrp="1"/>
          </p:cNvSpPr>
          <p:nvPr>
            <p:ph type="sldNum" sz="quarter" idx="5"/>
          </p:nvPr>
        </p:nvSpPr>
        <p:spPr/>
        <p:txBody>
          <a:bodyPr/>
          <a:lstStyle/>
          <a:p>
            <a:pPr>
              <a:defRPr/>
            </a:pPr>
            <a:fld id="{F94B197B-77EC-4A46-945F-2DED88273A6B}" type="slidenum">
              <a:rPr lang="en-US" smtClean="0"/>
              <a:pPr>
                <a:defRPr/>
              </a:pPr>
              <a:t>10</a:t>
            </a:fld>
            <a:endParaRPr lang="en-US"/>
          </a:p>
        </p:txBody>
      </p:sp>
    </p:spTree>
    <p:extLst>
      <p:ext uri="{BB962C8B-B14F-4D97-AF65-F5344CB8AC3E}">
        <p14:creationId xmlns:p14="http://schemas.microsoft.com/office/powerpoint/2010/main" val="2379617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4B197B-77EC-4A46-945F-2DED88273A6B}" type="slidenum">
              <a:rPr lang="en-US" smtClean="0"/>
              <a:pPr>
                <a:defRPr/>
              </a:pPr>
              <a:t>26</a:t>
            </a:fld>
            <a:endParaRPr lang="en-US"/>
          </a:p>
        </p:txBody>
      </p:sp>
    </p:spTree>
    <p:extLst>
      <p:ext uri="{BB962C8B-B14F-4D97-AF65-F5344CB8AC3E}">
        <p14:creationId xmlns:p14="http://schemas.microsoft.com/office/powerpoint/2010/main" val="4077142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AU"/>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A1143ABA-5D6C-4B17-8DA7-BD9888AB37B4}" type="slidenum">
              <a:rPr lang="en-US"/>
              <a:pPr>
                <a:defRPr/>
              </a:pPr>
              <a:t>‹#›</a:t>
            </a:fld>
            <a:endParaRPr lang="en-US"/>
          </a:p>
        </p:txBody>
      </p:sp>
    </p:spTree>
    <p:extLst>
      <p:ext uri="{BB962C8B-B14F-4D97-AF65-F5344CB8AC3E}">
        <p14:creationId xmlns:p14="http://schemas.microsoft.com/office/powerpoint/2010/main" val="220245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AU"/>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fld id="{F722FB6A-DA32-41DF-9B5F-EB2F70B66F17}" type="slidenum">
              <a:rPr lang="en-US"/>
              <a:pPr>
                <a:defRPr/>
              </a:pPr>
              <a:t>‹#›</a:t>
            </a:fld>
            <a:endParaRPr lang="en-US"/>
          </a:p>
        </p:txBody>
      </p:sp>
    </p:spTree>
    <p:extLst>
      <p:ext uri="{BB962C8B-B14F-4D97-AF65-F5344CB8AC3E}">
        <p14:creationId xmlns:p14="http://schemas.microsoft.com/office/powerpoint/2010/main" val="3388791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90800" y="0"/>
            <a:ext cx="6553200" cy="1143000"/>
          </a:xfrm>
          <a:prstGeom prst="rect">
            <a:avLst/>
          </a:prstGeom>
        </p:spPr>
        <p:txBody>
          <a:bodyPr/>
          <a:lstStyle/>
          <a:p>
            <a:r>
              <a:rPr lang="en-AU"/>
              <a:t>Click to edit Master title style</a:t>
            </a:r>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B1E1D9B7-61D4-4611-9D04-554CA9831043}" type="slidenum">
              <a:rPr lang="en-US"/>
              <a:pPr>
                <a:defRPr/>
              </a:pPr>
              <a:t>‹#›</a:t>
            </a:fld>
            <a:endParaRPr lang="en-US"/>
          </a:p>
        </p:txBody>
      </p:sp>
    </p:spTree>
    <p:extLst>
      <p:ext uri="{BB962C8B-B14F-4D97-AF65-F5344CB8AC3E}">
        <p14:creationId xmlns:p14="http://schemas.microsoft.com/office/powerpoint/2010/main" val="1607080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a:prstGeom prst="rect">
            <a:avLst/>
          </a:prstGeom>
        </p:spPr>
        <p:txBody>
          <a:bodyPr vert="eaVert"/>
          <a:lstStyle/>
          <a:p>
            <a:r>
              <a:rPr lang="en-AU"/>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48145E3B-4327-4D08-AB33-76662B4A0EEA}" type="slidenum">
              <a:rPr lang="en-US"/>
              <a:pPr>
                <a:defRPr/>
              </a:pPr>
              <a:t>‹#›</a:t>
            </a:fld>
            <a:endParaRPr lang="en-US"/>
          </a:p>
        </p:txBody>
      </p:sp>
    </p:spTree>
    <p:extLst>
      <p:ext uri="{BB962C8B-B14F-4D97-AF65-F5344CB8AC3E}">
        <p14:creationId xmlns:p14="http://schemas.microsoft.com/office/powerpoint/2010/main" val="428631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0800" y="0"/>
            <a:ext cx="6553200" cy="1143000"/>
          </a:xfrm>
          <a:prstGeom prst="rect">
            <a:avLst/>
          </a:prstGeom>
        </p:spPr>
        <p:txBody>
          <a:bodyPr/>
          <a:lstStyle/>
          <a:p>
            <a:r>
              <a:rPr lang="en-AU"/>
              <a:t>Click to edit Master title style</a:t>
            </a:r>
          </a:p>
        </p:txBody>
      </p:sp>
      <p:sp>
        <p:nvSpPr>
          <p:cNvPr id="3" name="Content Placeholder 2"/>
          <p:cNvSpPr>
            <a:spLocks noGrp="1"/>
          </p:cNvSpPr>
          <p:nvPr>
            <p:ph idx="1"/>
          </p:nvPr>
        </p:nvSpPr>
        <p:spPr>
          <a:xfrm>
            <a:off x="323528" y="1484784"/>
            <a:ext cx="8496944" cy="5112568"/>
          </a:xfrm>
        </p:spPr>
        <p:txBody>
          <a:bodyPr/>
          <a:lstStyle>
            <a:lvl1pPr>
              <a:defRPr sz="2800"/>
            </a:lvl1pPr>
            <a:lvl2pPr>
              <a:defRPr sz="2400"/>
            </a:lvl2pPr>
            <a:lvl3pPr>
              <a:defRPr sz="2000"/>
            </a:lvl3pPr>
            <a:lvl4pPr>
              <a:defRPr sz="1800"/>
            </a:lvl4pPr>
            <a:lvl5pPr>
              <a:defRPr sz="1800"/>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4" name="Rectangle 6"/>
          <p:cNvSpPr>
            <a:spLocks noGrp="1" noChangeArrowheads="1"/>
          </p:cNvSpPr>
          <p:nvPr>
            <p:ph type="sldNum" sz="quarter" idx="12"/>
          </p:nvPr>
        </p:nvSpPr>
        <p:spPr>
          <a:xfrm>
            <a:off x="8534672" y="6356176"/>
            <a:ext cx="501824" cy="457200"/>
          </a:xfrm>
          <a:ln/>
        </p:spPr>
        <p:txBody>
          <a:bodyPr/>
          <a:lstStyle>
            <a:lvl1pPr>
              <a:defRPr sz="1800">
                <a:solidFill>
                  <a:srgbClr val="9D9D9D"/>
                </a:solidFill>
              </a:defRPr>
            </a:lvl1pPr>
          </a:lstStyle>
          <a:p>
            <a:pPr>
              <a:defRPr/>
            </a:pPr>
            <a:fld id="{A1143ABA-5D6C-4B17-8DA7-BD9888AB37B4}" type="slidenum">
              <a:rPr lang="en-US" smtClean="0"/>
              <a:pPr>
                <a:defRPr/>
              </a:pPr>
              <a:t>‹#›</a:t>
            </a:fld>
            <a:endParaRPr lang="en-US"/>
          </a:p>
        </p:txBody>
      </p:sp>
    </p:spTree>
    <p:extLst>
      <p:ext uri="{BB962C8B-B14F-4D97-AF65-F5344CB8AC3E}">
        <p14:creationId xmlns:p14="http://schemas.microsoft.com/office/powerpoint/2010/main" val="248637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172200"/>
            <a:ext cx="7772400" cy="457200"/>
          </a:xfrm>
          <a:prstGeom prst="rect">
            <a:avLst/>
          </a:prstGeom>
        </p:spPr>
        <p:txBody>
          <a:bodyPr/>
          <a:lstStyle/>
          <a:p>
            <a:r>
              <a:rPr lang="en-AU" dirty="0"/>
              <a:t>Click to edit Master title style</a:t>
            </a:r>
          </a:p>
        </p:txBody>
      </p:sp>
      <p:sp>
        <p:nvSpPr>
          <p:cNvPr id="3" name="Content Placeholder 2"/>
          <p:cNvSpPr>
            <a:spLocks noGrp="1"/>
          </p:cNvSpPr>
          <p:nvPr>
            <p:ph idx="1"/>
          </p:nvPr>
        </p:nvSpPr>
        <p:spPr>
          <a:xfrm>
            <a:off x="685800" y="1371600"/>
            <a:ext cx="7772400" cy="47244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Tree>
    <p:extLst>
      <p:ext uri="{BB962C8B-B14F-4D97-AF65-F5344CB8AC3E}">
        <p14:creationId xmlns:p14="http://schemas.microsoft.com/office/powerpoint/2010/main" val="1298809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AU"/>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EE25F951-3676-4E3D-AB7C-3D23304E6803}" type="slidenum">
              <a:rPr lang="en-US"/>
              <a:pPr>
                <a:defRPr/>
              </a:pPr>
              <a:t>‹#›</a:t>
            </a:fld>
            <a:endParaRPr lang="en-US"/>
          </a:p>
        </p:txBody>
      </p:sp>
    </p:spTree>
    <p:extLst>
      <p:ext uri="{BB962C8B-B14F-4D97-AF65-F5344CB8AC3E}">
        <p14:creationId xmlns:p14="http://schemas.microsoft.com/office/powerpoint/2010/main" val="23415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90800" y="0"/>
            <a:ext cx="6553200" cy="1143000"/>
          </a:xfrm>
          <a:prstGeom prst="rect">
            <a:avLst/>
          </a:prstGeom>
        </p:spPr>
        <p:txBody>
          <a:bodyPr/>
          <a:lstStyle/>
          <a:p>
            <a:r>
              <a:rPr lang="en-AU"/>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fld id="{1707A56B-7905-416A-A240-E1E0F1D675A1}" type="slidenum">
              <a:rPr lang="en-US"/>
              <a:pPr>
                <a:defRPr/>
              </a:pPr>
              <a:t>‹#›</a:t>
            </a:fld>
            <a:endParaRPr lang="en-US"/>
          </a:p>
        </p:txBody>
      </p:sp>
    </p:spTree>
    <p:extLst>
      <p:ext uri="{BB962C8B-B14F-4D97-AF65-F5344CB8AC3E}">
        <p14:creationId xmlns:p14="http://schemas.microsoft.com/office/powerpoint/2010/main" val="4119051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AU"/>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AU"/>
          </a:p>
        </p:txBody>
      </p:sp>
      <p:sp>
        <p:nvSpPr>
          <p:cNvPr id="8" name="Rectangle 5"/>
          <p:cNvSpPr>
            <a:spLocks noGrp="1" noChangeArrowheads="1"/>
          </p:cNvSpPr>
          <p:nvPr>
            <p:ph type="ftr" sz="quarter" idx="11"/>
          </p:nvPr>
        </p:nvSpPr>
        <p:spPr>
          <a:ln/>
        </p:spPr>
        <p:txBody>
          <a:bodyPr/>
          <a:lstStyle>
            <a:lvl1pPr>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pPr>
              <a:defRPr/>
            </a:pPr>
            <a:fld id="{DD49BF90-8DEE-4FE1-8EE5-CD40EE4DABF4}" type="slidenum">
              <a:rPr lang="en-US"/>
              <a:pPr>
                <a:defRPr/>
              </a:pPr>
              <a:t>‹#›</a:t>
            </a:fld>
            <a:endParaRPr lang="en-US"/>
          </a:p>
        </p:txBody>
      </p:sp>
    </p:spTree>
    <p:extLst>
      <p:ext uri="{BB962C8B-B14F-4D97-AF65-F5344CB8AC3E}">
        <p14:creationId xmlns:p14="http://schemas.microsoft.com/office/powerpoint/2010/main" val="2095958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90800" y="0"/>
            <a:ext cx="6553200" cy="1143000"/>
          </a:xfrm>
          <a:prstGeom prst="rect">
            <a:avLst/>
          </a:prstGeom>
        </p:spPr>
        <p:txBody>
          <a:bodyPr/>
          <a:lstStyle/>
          <a:p>
            <a:r>
              <a:rPr lang="en-AU"/>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AU"/>
          </a:p>
        </p:txBody>
      </p:sp>
      <p:sp>
        <p:nvSpPr>
          <p:cNvPr id="4" name="Rectangle 5"/>
          <p:cNvSpPr>
            <a:spLocks noGrp="1" noChangeArrowheads="1"/>
          </p:cNvSpPr>
          <p:nvPr>
            <p:ph type="ftr" sz="quarter" idx="11"/>
          </p:nvPr>
        </p:nvSpPr>
        <p:spPr>
          <a:ln/>
        </p:spPr>
        <p:txBody>
          <a:bodyPr/>
          <a:lstStyle>
            <a:lvl1pPr>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pPr>
              <a:defRPr/>
            </a:pPr>
            <a:fld id="{47E7235E-F592-4FA1-A658-E5CBAF882C44}" type="slidenum">
              <a:rPr lang="en-US"/>
              <a:pPr>
                <a:defRPr/>
              </a:pPr>
              <a:t>‹#›</a:t>
            </a:fld>
            <a:endParaRPr lang="en-US"/>
          </a:p>
        </p:txBody>
      </p:sp>
    </p:spTree>
    <p:extLst>
      <p:ext uri="{BB962C8B-B14F-4D97-AF65-F5344CB8AC3E}">
        <p14:creationId xmlns:p14="http://schemas.microsoft.com/office/powerpoint/2010/main" val="400548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AU"/>
          </a:p>
        </p:txBody>
      </p:sp>
      <p:sp>
        <p:nvSpPr>
          <p:cNvPr id="3" name="Rectangle 5"/>
          <p:cNvSpPr>
            <a:spLocks noGrp="1" noChangeArrowheads="1"/>
          </p:cNvSpPr>
          <p:nvPr>
            <p:ph type="ftr" sz="quarter" idx="11"/>
          </p:nvPr>
        </p:nvSpPr>
        <p:spPr>
          <a:ln/>
        </p:spPr>
        <p:txBody>
          <a:bodyPr/>
          <a:lstStyle>
            <a:lvl1pPr>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pPr>
              <a:defRPr/>
            </a:pPr>
            <a:fld id="{5E148A3A-75A5-4B56-A6BB-8D730AD62E64}" type="slidenum">
              <a:rPr lang="en-US"/>
              <a:pPr>
                <a:defRPr/>
              </a:pPr>
              <a:t>‹#›</a:t>
            </a:fld>
            <a:endParaRPr lang="en-US"/>
          </a:p>
        </p:txBody>
      </p:sp>
    </p:spTree>
    <p:extLst>
      <p:ext uri="{BB962C8B-B14F-4D97-AF65-F5344CB8AC3E}">
        <p14:creationId xmlns:p14="http://schemas.microsoft.com/office/powerpoint/2010/main" val="2683251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AU"/>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fld id="{8D3BE419-E0CF-476E-B651-7BC8F77BD5FE}" type="slidenum">
              <a:rPr lang="en-US"/>
              <a:pPr>
                <a:defRPr/>
              </a:pPr>
              <a:t>‹#›</a:t>
            </a:fld>
            <a:endParaRPr lang="en-US"/>
          </a:p>
        </p:txBody>
      </p:sp>
    </p:spTree>
    <p:extLst>
      <p:ext uri="{BB962C8B-B14F-4D97-AF65-F5344CB8AC3E}">
        <p14:creationId xmlns:p14="http://schemas.microsoft.com/office/powerpoint/2010/main" val="1644231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latin typeface="Arial" pitchFamily="34" charset="0"/>
              </a:defRPr>
            </a:lvl1pPr>
          </a:lstStyle>
          <a:p>
            <a:pPr>
              <a:defRPr/>
            </a:pPr>
            <a:endParaRPr lang="en-AU"/>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latin typeface="Arial" pitchFamily="34" charset="0"/>
              </a:defRPr>
            </a:lvl1pPr>
          </a:lstStyle>
          <a:p>
            <a:pPr>
              <a:defRPr/>
            </a:pPr>
            <a:endParaRPr lang="en-AU"/>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atin typeface="Arial" pitchFamily="34" charset="0"/>
              </a:defRPr>
            </a:lvl1pPr>
          </a:lstStyle>
          <a:p>
            <a:pPr>
              <a:defRPr/>
            </a:pPr>
            <a:fld id="{5648A68D-22D7-4A21-A6AA-8C21E9134CB4}" type="slidenum">
              <a:rPr lang="en-US"/>
              <a:pPr>
                <a:defRPr/>
              </a:pPr>
              <a:t>‹#›</a:t>
            </a:fld>
            <a:endParaRPr lang="en-US"/>
          </a:p>
        </p:txBody>
      </p:sp>
      <p:sp>
        <p:nvSpPr>
          <p:cNvPr id="4" name="Rectangle 2"/>
          <p:cNvSpPr>
            <a:spLocks noChangeArrowheads="1"/>
          </p:cNvSpPr>
          <p:nvPr/>
        </p:nvSpPr>
        <p:spPr bwMode="auto">
          <a:xfrm>
            <a:off x="0" y="0"/>
            <a:ext cx="9144000" cy="1296988"/>
          </a:xfrm>
          <a:prstGeom prst="rect">
            <a:avLst/>
          </a:prstGeom>
          <a:solidFill>
            <a:srgbClr val="B18E5F">
              <a:alpha val="38000"/>
            </a:srgbClr>
          </a:solidFill>
          <a:ln>
            <a:noFill/>
          </a:ln>
        </p:spPr>
        <p:txBody>
          <a:bodyPr wrap="none" lIns="0" tIns="0" rIns="0" bIns="0"/>
          <a:lstStyle/>
          <a:p>
            <a:pPr eaLnBrk="0" hangingPunct="0"/>
            <a:r>
              <a:rPr lang="en-US" sz="1000">
                <a:cs typeface="Arial" charset="0"/>
              </a:rPr>
              <a:t>         </a:t>
            </a:r>
            <a:endParaRPr lang="en-US" sz="1000">
              <a:solidFill>
                <a:srgbClr val="F0F0F0"/>
              </a:solidFill>
              <a:cs typeface="Arial" charset="0"/>
            </a:endParaRPr>
          </a:p>
        </p:txBody>
      </p:sp>
      <p:cxnSp>
        <p:nvCxnSpPr>
          <p:cNvPr id="1032" name="Straight Connector 10"/>
          <p:cNvCxnSpPr>
            <a:cxnSpLocks noChangeShapeType="1"/>
          </p:cNvCxnSpPr>
          <p:nvPr userDrawn="1"/>
        </p:nvCxnSpPr>
        <p:spPr bwMode="auto">
          <a:xfrm>
            <a:off x="0" y="1268413"/>
            <a:ext cx="9144000" cy="0"/>
          </a:xfrm>
          <a:prstGeom prst="line">
            <a:avLst/>
          </a:prstGeom>
          <a:noFill/>
          <a:ln w="101600">
            <a:solidFill>
              <a:srgbClr val="B18E5F"/>
            </a:solidFill>
            <a:round/>
            <a:headEnd/>
            <a:tailEnd/>
          </a:ln>
          <a:extLst>
            <a:ext uri="{909E8E84-426E-40DD-AFC4-6F175D3DCCD1}">
              <a14:hiddenFill xmlns:a14="http://schemas.microsoft.com/office/drawing/2010/main">
                <a:noFill/>
              </a14:hiddenFill>
            </a:ext>
          </a:extLst>
        </p:spPr>
      </p:cxnSp>
      <p:sp>
        <p:nvSpPr>
          <p:cNvPr id="1034" name="Rectangle 2"/>
          <p:cNvSpPr>
            <a:spLocks noGrp="1" noChangeArrowheads="1"/>
          </p:cNvSpPr>
          <p:nvPr>
            <p:ph type="title"/>
          </p:nvPr>
        </p:nvSpPr>
        <p:spPr bwMode="auto">
          <a:xfrm>
            <a:off x="2590800" y="0"/>
            <a:ext cx="655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E7A41BC3-09C6-0948-82EC-2513EF351B9F}"/>
              </a:ext>
            </a:extLst>
          </p:cNvPr>
          <p:cNvPicPr>
            <a:picLocks noChangeAspect="1"/>
          </p:cNvPicPr>
          <p:nvPr userDrawn="1"/>
        </p:nvPicPr>
        <p:blipFill>
          <a:blip r:embed="rId14"/>
          <a:stretch>
            <a:fillRect/>
          </a:stretch>
        </p:blipFill>
        <p:spPr>
          <a:xfrm>
            <a:off x="755576" y="188640"/>
            <a:ext cx="751064" cy="828307"/>
          </a:xfrm>
          <a:prstGeom prst="rect">
            <a:avLst/>
          </a:prstGeom>
        </p:spPr>
      </p:pic>
    </p:spTree>
  </p:cSld>
  <p:clrMap bg1="lt1" tx1="dk1" bg2="lt2" tx2="dk2" accent1="accent1" accent2="accent2" accent3="accent3" accent4="accent4" accent5="accent5" accent6="accent6" hlink="hlink" folHlink="folHlink"/>
  <p:sldLayoutIdLst>
    <p:sldLayoutId id="2147484666" r:id="rId1"/>
    <p:sldLayoutId id="2147484676" r:id="rId2"/>
    <p:sldLayoutId id="2147484677" r:id="rId3"/>
    <p:sldLayoutId id="2147484667" r:id="rId4"/>
    <p:sldLayoutId id="2147484668" r:id="rId5"/>
    <p:sldLayoutId id="2147484669" r:id="rId6"/>
    <p:sldLayoutId id="2147484670" r:id="rId7"/>
    <p:sldLayoutId id="2147484671" r:id="rId8"/>
    <p:sldLayoutId id="2147484672" r:id="rId9"/>
    <p:sldLayoutId id="2147484673" r:id="rId10"/>
    <p:sldLayoutId id="2147484674" r:id="rId11"/>
    <p:sldLayoutId id="2147484675" r:id="rId12"/>
  </p:sldLayoutIdLst>
  <p:hf hd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pitchFamily="-110" charset="0"/>
          <a:ea typeface="ＭＳ Ｐゴシック" pitchFamily="-110" charset="-128"/>
          <a:cs typeface="ＭＳ Ｐゴシック" pitchFamily="-110" charset="-128"/>
        </a:defRPr>
      </a:lvl2pPr>
      <a:lvl3pPr algn="ctr" rtl="0" eaLnBrk="0" fontAlgn="base" hangingPunct="0">
        <a:spcBef>
          <a:spcPct val="0"/>
        </a:spcBef>
        <a:spcAft>
          <a:spcPct val="0"/>
        </a:spcAft>
        <a:defRPr sz="3200">
          <a:solidFill>
            <a:schemeClr val="tx2"/>
          </a:solidFill>
          <a:latin typeface="Arial" pitchFamily="-110" charset="0"/>
          <a:ea typeface="ＭＳ Ｐゴシック" pitchFamily="-110" charset="-128"/>
          <a:cs typeface="ＭＳ Ｐゴシック" pitchFamily="-110" charset="-128"/>
        </a:defRPr>
      </a:lvl3pPr>
      <a:lvl4pPr algn="ctr" rtl="0" eaLnBrk="0" fontAlgn="base" hangingPunct="0">
        <a:spcBef>
          <a:spcPct val="0"/>
        </a:spcBef>
        <a:spcAft>
          <a:spcPct val="0"/>
        </a:spcAft>
        <a:defRPr sz="3200">
          <a:solidFill>
            <a:schemeClr val="tx2"/>
          </a:solidFill>
          <a:latin typeface="Arial" pitchFamily="-110" charset="0"/>
          <a:ea typeface="ＭＳ Ｐゴシック" pitchFamily="-110" charset="-128"/>
          <a:cs typeface="ＭＳ Ｐゴシック" pitchFamily="-110" charset="-128"/>
        </a:defRPr>
      </a:lvl4pPr>
      <a:lvl5pPr algn="ctr" rtl="0" eaLnBrk="0" fontAlgn="base" hangingPunct="0">
        <a:spcBef>
          <a:spcPct val="0"/>
        </a:spcBef>
        <a:spcAft>
          <a:spcPct val="0"/>
        </a:spcAft>
        <a:defRPr sz="3200">
          <a:solidFill>
            <a:schemeClr val="tx2"/>
          </a:solidFill>
          <a:latin typeface="Arial" pitchFamily="-110" charset="0"/>
          <a:ea typeface="ＭＳ Ｐゴシック" pitchFamily="-110" charset="-128"/>
          <a:cs typeface="ＭＳ Ｐゴシック" pitchFamily="-110" charset="-128"/>
        </a:defRPr>
      </a:lvl5pPr>
      <a:lvl6pPr marL="457200" algn="ctr" rtl="0" fontAlgn="base">
        <a:spcBef>
          <a:spcPct val="0"/>
        </a:spcBef>
        <a:spcAft>
          <a:spcPct val="0"/>
        </a:spcAft>
        <a:defRPr sz="4400">
          <a:solidFill>
            <a:schemeClr val="tx2"/>
          </a:solidFill>
          <a:latin typeface="Arial" pitchFamily="-110" charset="0"/>
          <a:ea typeface="ＭＳ Ｐゴシック" pitchFamily="-110" charset="-128"/>
          <a:cs typeface="ＭＳ Ｐゴシック" pitchFamily="-110" charset="-128"/>
        </a:defRPr>
      </a:lvl6pPr>
      <a:lvl7pPr marL="914400" algn="ctr" rtl="0" fontAlgn="base">
        <a:spcBef>
          <a:spcPct val="0"/>
        </a:spcBef>
        <a:spcAft>
          <a:spcPct val="0"/>
        </a:spcAft>
        <a:defRPr sz="4400">
          <a:solidFill>
            <a:schemeClr val="tx2"/>
          </a:solidFill>
          <a:latin typeface="Arial" pitchFamily="-110" charset="0"/>
          <a:ea typeface="ＭＳ Ｐゴシック" pitchFamily="-110" charset="-128"/>
          <a:cs typeface="ＭＳ Ｐゴシック" pitchFamily="-110" charset="-128"/>
        </a:defRPr>
      </a:lvl7pPr>
      <a:lvl8pPr marL="1371600" algn="ctr" rtl="0" fontAlgn="base">
        <a:spcBef>
          <a:spcPct val="0"/>
        </a:spcBef>
        <a:spcAft>
          <a:spcPct val="0"/>
        </a:spcAft>
        <a:defRPr sz="4400">
          <a:solidFill>
            <a:schemeClr val="tx2"/>
          </a:solidFill>
          <a:latin typeface="Arial" pitchFamily="-110" charset="0"/>
          <a:ea typeface="ＭＳ Ｐゴシック" pitchFamily="-110" charset="-128"/>
          <a:cs typeface="ＭＳ Ｐゴシック" pitchFamily="-110" charset="-128"/>
        </a:defRPr>
      </a:lvl8pPr>
      <a:lvl9pPr marL="1828800" algn="ctr" rtl="0" fontAlgn="base">
        <a:spcBef>
          <a:spcPct val="0"/>
        </a:spcBef>
        <a:spcAft>
          <a:spcPct val="0"/>
        </a:spcAft>
        <a:defRPr sz="4400">
          <a:solidFill>
            <a:schemeClr val="tx2"/>
          </a:solidFill>
          <a:latin typeface="Arial" pitchFamily="-110" charset="0"/>
          <a:ea typeface="ＭＳ Ｐゴシック" pitchFamily="-110" charset="-128"/>
          <a:cs typeface="ＭＳ Ｐゴシック" pitchFamily="-110"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A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www.stratigraphy.org/ICSchart/ChangeLog2012-2013-2014-2015-2016-2017-2018.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hyperlink" Target="http://resource.geosciml.org/" TargetMode="Externa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package" Target="../embeddings/Microsoft_Word_Document2.docx"/><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virtuoso.nkn.uidaho.edu:8890/sparql/" TargetMode="External"/><Relationship Id="rId7" Type="http://schemas.openxmlformats.org/officeDocument/2006/relationships/image" Target="../media/image23.tiff"/><Relationship Id="rId2" Type="http://schemas.openxmlformats.org/officeDocument/2006/relationships/hyperlink" Target="https://github.com/xgmachina/geotimeversion/"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deeptimekb.org/" TargetMode="External"/><Relationship Id="rId4" Type="http://schemas.openxmlformats.org/officeDocument/2006/relationships/hyperlink" Target="http://deeptimekb.org/iscallnew" TargetMode="External"/><Relationship Id="rId9" Type="http://schemas.openxmlformats.org/officeDocument/2006/relationships/image" Target="../media/image1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hyperlink" Target="https://github.com/xgmachina/DeepTimeKB/blob/master/Notebooks/GSSP%20Map%20-%20a%20map%20for%20each%20global%20vocabulary%20scheme.ipynb" TargetMode="Externa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xgmachina/geotimevers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hyperlink" Target="https://engineering.purdue.edu/Stratigraphy/gssp/index.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resource.geosciml.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resource.geosciml.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7"/>
          <p:cNvSpPr>
            <a:spLocks noGrp="1"/>
          </p:cNvSpPr>
          <p:nvPr>
            <p:ph type="ctrTitle"/>
          </p:nvPr>
        </p:nvSpPr>
        <p:spPr>
          <a:xfrm>
            <a:off x="1835696" y="2174999"/>
            <a:ext cx="6696744" cy="1470025"/>
          </a:xfrm>
        </p:spPr>
        <p:txBody>
          <a:bodyPr/>
          <a:lstStyle/>
          <a:p>
            <a:pPr algn="r">
              <a:spcBef>
                <a:spcPts val="600"/>
              </a:spcBef>
            </a:pPr>
            <a:r>
              <a:rPr lang="en-US" dirty="0"/>
              <a:t>A new structure for version control in a deep time knowledge graph  </a:t>
            </a:r>
            <a:endParaRPr lang="en-US" kern="1200" dirty="0">
              <a:solidFill>
                <a:schemeClr val="tx1"/>
              </a:solidFill>
              <a:latin typeface="+mn-lt"/>
              <a:ea typeface="+mn-ea"/>
              <a:cs typeface="+mn-cs"/>
            </a:endParaRPr>
          </a:p>
        </p:txBody>
      </p:sp>
      <p:sp>
        <p:nvSpPr>
          <p:cNvPr id="7" name="TextBox 3"/>
          <p:cNvSpPr txBox="1">
            <a:spLocks noChangeArrowheads="1"/>
          </p:cNvSpPr>
          <p:nvPr/>
        </p:nvSpPr>
        <p:spPr bwMode="auto">
          <a:xfrm>
            <a:off x="1907704" y="4203665"/>
            <a:ext cx="66247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spcBef>
                <a:spcPts val="0"/>
              </a:spcBef>
              <a:spcAft>
                <a:spcPts val="1200"/>
              </a:spcAft>
              <a:defRPr/>
            </a:pPr>
            <a:r>
              <a:rPr lang="en-AU" sz="2000" dirty="0">
                <a:solidFill>
                  <a:srgbClr val="2D2D8A"/>
                </a:solidFill>
                <a:latin typeface="+mn-lt"/>
                <a:ea typeface="+mn-ea"/>
              </a:rPr>
              <a:t>Xiaogang (Marshall) Ma</a:t>
            </a:r>
          </a:p>
          <a:p>
            <a:pPr algn="r">
              <a:defRPr/>
            </a:pPr>
            <a:r>
              <a:rPr lang="en-AU" sz="2000" dirty="0">
                <a:solidFill>
                  <a:srgbClr val="2D2D8A"/>
                </a:solidFill>
                <a:latin typeface="+mn-lt"/>
                <a:ea typeface="+mn-ea"/>
              </a:rPr>
              <a:t>Department of Computer Science</a:t>
            </a:r>
          </a:p>
          <a:p>
            <a:pPr algn="r">
              <a:defRPr/>
            </a:pPr>
            <a:r>
              <a:rPr lang="en-AU" sz="2000" dirty="0">
                <a:solidFill>
                  <a:srgbClr val="2D2D8A"/>
                </a:solidFill>
                <a:latin typeface="+mn-lt"/>
                <a:ea typeface="+mn-ea"/>
              </a:rPr>
              <a:t>Department of Geological Sciences</a:t>
            </a:r>
          </a:p>
          <a:p>
            <a:pPr algn="r">
              <a:defRPr/>
            </a:pPr>
            <a:r>
              <a:rPr lang="en-AU" sz="2000" dirty="0">
                <a:solidFill>
                  <a:srgbClr val="2D2D8A"/>
                </a:solidFill>
                <a:latin typeface="+mn-lt"/>
                <a:ea typeface="+mn-ea"/>
              </a:rPr>
              <a:t>University of Idaho</a:t>
            </a:r>
          </a:p>
        </p:txBody>
      </p:sp>
      <p:sp>
        <p:nvSpPr>
          <p:cNvPr id="9" name="Rectangle 8">
            <a:extLst>
              <a:ext uri="{FF2B5EF4-FFF2-40B4-BE49-F238E27FC236}">
                <a16:creationId xmlns:a16="http://schemas.microsoft.com/office/drawing/2014/main" id="{4E479E8D-02A0-924B-90C5-1F8645450FD4}"/>
              </a:ext>
            </a:extLst>
          </p:cNvPr>
          <p:cNvSpPr/>
          <p:nvPr/>
        </p:nvSpPr>
        <p:spPr>
          <a:xfrm>
            <a:off x="3661683" y="5651956"/>
            <a:ext cx="4870757" cy="369332"/>
          </a:xfrm>
          <a:prstGeom prst="rect">
            <a:avLst/>
          </a:prstGeom>
        </p:spPr>
        <p:txBody>
          <a:bodyPr wrap="none">
            <a:spAutoFit/>
          </a:bodyPr>
          <a:lstStyle/>
          <a:p>
            <a:pPr algn="r"/>
            <a:r>
              <a:rPr lang="en-AU" sz="1800" dirty="0" err="1">
                <a:solidFill>
                  <a:schemeClr val="bg1">
                    <a:lumMod val="50000"/>
                  </a:schemeClr>
                </a:solidFill>
              </a:rPr>
              <a:t>deeptimekb.org</a:t>
            </a:r>
            <a:r>
              <a:rPr lang="en-AU" sz="1800" dirty="0">
                <a:solidFill>
                  <a:schemeClr val="bg1">
                    <a:lumMod val="50000"/>
                  </a:schemeClr>
                </a:solidFill>
              </a:rPr>
              <a:t> | @dtkb11 | </a:t>
            </a:r>
            <a:r>
              <a:rPr lang="en-AU" sz="1800" dirty="0" err="1">
                <a:solidFill>
                  <a:schemeClr val="bg1">
                    <a:lumMod val="50000"/>
                  </a:schemeClr>
                </a:solidFill>
              </a:rPr>
              <a:t>max@uidaho.edu</a:t>
            </a:r>
            <a:endParaRPr lang="en-US" sz="1800" dirty="0">
              <a:solidFill>
                <a:schemeClr val="bg1">
                  <a:lumMod val="50000"/>
                </a:schemeClr>
              </a:solidFill>
            </a:endParaRPr>
          </a:p>
        </p:txBody>
      </p:sp>
      <p:pic>
        <p:nvPicPr>
          <p:cNvPr id="10" name="Picture 9" descr="A picture containing transport&#10;&#10;Description automatically generated">
            <a:extLst>
              <a:ext uri="{FF2B5EF4-FFF2-40B4-BE49-F238E27FC236}">
                <a16:creationId xmlns:a16="http://schemas.microsoft.com/office/drawing/2014/main" id="{374B1A50-0CD5-7148-90A1-159C8B43A33E}"/>
              </a:ext>
            </a:extLst>
          </p:cNvPr>
          <p:cNvPicPr>
            <a:picLocks noChangeAspect="1"/>
          </p:cNvPicPr>
          <p:nvPr/>
        </p:nvPicPr>
        <p:blipFill>
          <a:blip r:embed="rId3"/>
          <a:stretch>
            <a:fillRect/>
          </a:stretch>
        </p:blipFill>
        <p:spPr>
          <a:xfrm>
            <a:off x="1763688" y="215120"/>
            <a:ext cx="767142" cy="765608"/>
          </a:xfrm>
          <a:prstGeom prst="rect">
            <a:avLst/>
          </a:prstGeom>
        </p:spPr>
      </p:pic>
      <p:pic>
        <p:nvPicPr>
          <p:cNvPr id="6" name="Picture 5">
            <a:extLst>
              <a:ext uri="{FF2B5EF4-FFF2-40B4-BE49-F238E27FC236}">
                <a16:creationId xmlns:a16="http://schemas.microsoft.com/office/drawing/2014/main" id="{45D3A719-568C-C74F-8E1C-1F7E2FE36740}"/>
              </a:ext>
            </a:extLst>
          </p:cNvPr>
          <p:cNvPicPr>
            <a:picLocks noChangeAspect="1"/>
          </p:cNvPicPr>
          <p:nvPr/>
        </p:nvPicPr>
        <p:blipFill>
          <a:blip r:embed="rId4"/>
          <a:stretch>
            <a:fillRect/>
          </a:stretch>
        </p:blipFill>
        <p:spPr>
          <a:xfrm>
            <a:off x="3491880" y="4458728"/>
            <a:ext cx="814485" cy="967202"/>
          </a:xfrm>
          <a:prstGeom prst="rect">
            <a:avLst/>
          </a:prstGeom>
        </p:spPr>
      </p:pic>
    </p:spTree>
    <p:extLst>
      <p:ext uri="{BB962C8B-B14F-4D97-AF65-F5344CB8AC3E}">
        <p14:creationId xmlns:p14="http://schemas.microsoft.com/office/powerpoint/2010/main" val="3477800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21A9-80D3-DB43-AD22-3403370F166D}"/>
              </a:ext>
            </a:extLst>
          </p:cNvPr>
          <p:cNvSpPr>
            <a:spLocks noGrp="1"/>
          </p:cNvSpPr>
          <p:nvPr>
            <p:ph type="title"/>
          </p:nvPr>
        </p:nvSpPr>
        <p:spPr/>
        <p:txBody>
          <a:bodyPr/>
          <a:lstStyle/>
          <a:p>
            <a:r>
              <a:rPr lang="en-US" dirty="0"/>
              <a:t>Our objective</a:t>
            </a:r>
          </a:p>
        </p:txBody>
      </p:sp>
      <p:sp>
        <p:nvSpPr>
          <p:cNvPr id="3" name="Content Placeholder 2">
            <a:extLst>
              <a:ext uri="{FF2B5EF4-FFF2-40B4-BE49-F238E27FC236}">
                <a16:creationId xmlns:a16="http://schemas.microsoft.com/office/drawing/2014/main" id="{11F30D20-C6E5-B941-89BE-6B759616033C}"/>
              </a:ext>
            </a:extLst>
          </p:cNvPr>
          <p:cNvSpPr>
            <a:spLocks noGrp="1"/>
          </p:cNvSpPr>
          <p:nvPr>
            <p:ph idx="1"/>
          </p:nvPr>
        </p:nvSpPr>
        <p:spPr/>
        <p:txBody>
          <a:bodyPr/>
          <a:lstStyle/>
          <a:p>
            <a:r>
              <a:rPr lang="en-US" dirty="0"/>
              <a:t>Represent the version information in a single knowledge graph</a:t>
            </a:r>
          </a:p>
          <a:p>
            <a:pPr lvl="1">
              <a:buFont typeface="Arial" panose="020B0604020202020204" pitchFamily="34" charset="0"/>
              <a:buChar char="•"/>
            </a:pPr>
            <a:r>
              <a:rPr lang="en-US" dirty="0"/>
              <a:t>It is tedious to create a separate vocabulary for each version of the ISC chart</a:t>
            </a:r>
            <a:r>
              <a:rPr lang="en-US" sz="2000" dirty="0"/>
              <a:t> </a:t>
            </a:r>
          </a:p>
          <a:p>
            <a:pPr lvl="1">
              <a:buFont typeface="Arial" panose="020B0604020202020204" pitchFamily="34" charset="0"/>
              <a:buChar char="•"/>
            </a:pPr>
            <a:r>
              <a:rPr lang="en-US" dirty="0"/>
              <a:t>Different ontologies were used: It is complicated or even impossible to query the updated concepts and attributes or their version history among those vocabularies</a:t>
            </a:r>
            <a:r>
              <a:rPr lang="en-US" sz="2000" dirty="0"/>
              <a:t> </a:t>
            </a:r>
          </a:p>
          <a:p>
            <a:pPr>
              <a:buFont typeface="Arial" panose="020B0604020202020204" pitchFamily="34" charset="0"/>
              <a:buChar char="•"/>
            </a:pPr>
            <a:endParaRPr lang="en-US" sz="2400" dirty="0"/>
          </a:p>
          <a:p>
            <a:pPr>
              <a:buFont typeface="Arial" panose="020B0604020202020204" pitchFamily="34" charset="0"/>
              <a:buChar char="•"/>
            </a:pPr>
            <a:r>
              <a:rPr lang="en-US" sz="2400" dirty="0"/>
              <a:t>But, we will not reinvent the wheel…</a:t>
            </a:r>
          </a:p>
          <a:p>
            <a:endParaRPr lang="en-US" dirty="0"/>
          </a:p>
        </p:txBody>
      </p:sp>
      <p:sp>
        <p:nvSpPr>
          <p:cNvPr id="4" name="Slide Number Placeholder 3">
            <a:extLst>
              <a:ext uri="{FF2B5EF4-FFF2-40B4-BE49-F238E27FC236}">
                <a16:creationId xmlns:a16="http://schemas.microsoft.com/office/drawing/2014/main" id="{F52B0A26-0F5F-CB4D-BCC5-9197EDE103E3}"/>
              </a:ext>
            </a:extLst>
          </p:cNvPr>
          <p:cNvSpPr>
            <a:spLocks noGrp="1"/>
          </p:cNvSpPr>
          <p:nvPr>
            <p:ph type="sldNum" sz="quarter" idx="12"/>
          </p:nvPr>
        </p:nvSpPr>
        <p:spPr/>
        <p:txBody>
          <a:bodyPr/>
          <a:lstStyle/>
          <a:p>
            <a:pPr>
              <a:defRPr/>
            </a:pPr>
            <a:fld id="{A1143ABA-5D6C-4B17-8DA7-BD9888AB37B4}" type="slidenum">
              <a:rPr lang="en-US" smtClean="0"/>
              <a:pPr>
                <a:defRPr/>
              </a:pPr>
              <a:t>10</a:t>
            </a:fld>
            <a:endParaRPr lang="en-US"/>
          </a:p>
        </p:txBody>
      </p:sp>
    </p:spTree>
    <p:extLst>
      <p:ext uri="{BB962C8B-B14F-4D97-AF65-F5344CB8AC3E}">
        <p14:creationId xmlns:p14="http://schemas.microsoft.com/office/powerpoint/2010/main" val="44495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4E6E-262B-DB41-A54C-ED14587B1EAC}"/>
              </a:ext>
            </a:extLst>
          </p:cNvPr>
          <p:cNvSpPr>
            <a:spLocks noGrp="1"/>
          </p:cNvSpPr>
          <p:nvPr>
            <p:ph type="title"/>
          </p:nvPr>
        </p:nvSpPr>
        <p:spPr/>
        <p:txBody>
          <a:bodyPr/>
          <a:lstStyle/>
          <a:p>
            <a:r>
              <a:rPr lang="en-US" dirty="0"/>
              <a:t>The version control structure</a:t>
            </a:r>
          </a:p>
        </p:txBody>
      </p:sp>
      <p:sp>
        <p:nvSpPr>
          <p:cNvPr id="3" name="Content Placeholder 2">
            <a:extLst>
              <a:ext uri="{FF2B5EF4-FFF2-40B4-BE49-F238E27FC236}">
                <a16:creationId xmlns:a16="http://schemas.microsoft.com/office/drawing/2014/main" id="{4BF2D6BB-BEDD-9C46-AA68-D32A76C65A11}"/>
              </a:ext>
            </a:extLst>
          </p:cNvPr>
          <p:cNvSpPr>
            <a:spLocks noGrp="1"/>
          </p:cNvSpPr>
          <p:nvPr>
            <p:ph idx="1"/>
          </p:nvPr>
        </p:nvSpPr>
        <p:spPr/>
        <p:txBody>
          <a:bodyPr/>
          <a:lstStyle/>
          <a:p>
            <a:r>
              <a:rPr lang="en-US" dirty="0"/>
              <a:t>Versioning of concepts, attributes and relationships</a:t>
            </a:r>
          </a:p>
          <a:p>
            <a:endParaRPr lang="en-US" dirty="0"/>
          </a:p>
        </p:txBody>
      </p:sp>
      <p:sp>
        <p:nvSpPr>
          <p:cNvPr id="4" name="Slide Number Placeholder 3">
            <a:extLst>
              <a:ext uri="{FF2B5EF4-FFF2-40B4-BE49-F238E27FC236}">
                <a16:creationId xmlns:a16="http://schemas.microsoft.com/office/drawing/2014/main" id="{73338634-53C5-174A-A6F6-BD276AC16C9D}"/>
              </a:ext>
            </a:extLst>
          </p:cNvPr>
          <p:cNvSpPr>
            <a:spLocks noGrp="1"/>
          </p:cNvSpPr>
          <p:nvPr>
            <p:ph type="sldNum" sz="quarter" idx="12"/>
          </p:nvPr>
        </p:nvSpPr>
        <p:spPr/>
        <p:txBody>
          <a:bodyPr/>
          <a:lstStyle/>
          <a:p>
            <a:pPr>
              <a:defRPr/>
            </a:pPr>
            <a:fld id="{A1143ABA-5D6C-4B17-8DA7-BD9888AB37B4}" type="slidenum">
              <a:rPr lang="en-US" smtClean="0"/>
              <a:pPr>
                <a:defRPr/>
              </a:pPr>
              <a:t>11</a:t>
            </a:fld>
            <a:endParaRPr lang="en-US"/>
          </a:p>
        </p:txBody>
      </p:sp>
      <p:pic>
        <p:nvPicPr>
          <p:cNvPr id="5" name="Picture 4">
            <a:extLst>
              <a:ext uri="{FF2B5EF4-FFF2-40B4-BE49-F238E27FC236}">
                <a16:creationId xmlns:a16="http://schemas.microsoft.com/office/drawing/2014/main" id="{62DF213C-FF9E-8241-86F8-05874F36CB58}"/>
              </a:ext>
            </a:extLst>
          </p:cNvPr>
          <p:cNvPicPr>
            <a:picLocks noChangeAspect="1"/>
          </p:cNvPicPr>
          <p:nvPr/>
        </p:nvPicPr>
        <p:blipFill>
          <a:blip r:embed="rId2"/>
          <a:stretch>
            <a:fillRect/>
          </a:stretch>
        </p:blipFill>
        <p:spPr>
          <a:xfrm>
            <a:off x="117279" y="2987001"/>
            <a:ext cx="4311770" cy="2386215"/>
          </a:xfrm>
          <a:prstGeom prst="rect">
            <a:avLst/>
          </a:prstGeom>
        </p:spPr>
      </p:pic>
      <p:pic>
        <p:nvPicPr>
          <p:cNvPr id="6" name="Picture 5">
            <a:extLst>
              <a:ext uri="{FF2B5EF4-FFF2-40B4-BE49-F238E27FC236}">
                <a16:creationId xmlns:a16="http://schemas.microsoft.com/office/drawing/2014/main" id="{AEE5A0E2-75A5-9048-BDE3-59A4BEA3BF99}"/>
              </a:ext>
            </a:extLst>
          </p:cNvPr>
          <p:cNvPicPr>
            <a:picLocks noChangeAspect="1"/>
          </p:cNvPicPr>
          <p:nvPr/>
        </p:nvPicPr>
        <p:blipFill>
          <a:blip r:embed="rId3"/>
          <a:stretch>
            <a:fillRect/>
          </a:stretch>
        </p:blipFill>
        <p:spPr>
          <a:xfrm>
            <a:off x="4720321" y="2987001"/>
            <a:ext cx="4331049" cy="2386215"/>
          </a:xfrm>
          <a:prstGeom prst="rect">
            <a:avLst/>
          </a:prstGeom>
        </p:spPr>
      </p:pic>
      <p:sp>
        <p:nvSpPr>
          <p:cNvPr id="7" name="TextBox 6">
            <a:extLst>
              <a:ext uri="{FF2B5EF4-FFF2-40B4-BE49-F238E27FC236}">
                <a16:creationId xmlns:a16="http://schemas.microsoft.com/office/drawing/2014/main" id="{0F864B70-D459-F245-9BD3-3C780FC2C8A1}"/>
              </a:ext>
            </a:extLst>
          </p:cNvPr>
          <p:cNvSpPr txBox="1"/>
          <p:nvPr/>
        </p:nvSpPr>
        <p:spPr>
          <a:xfrm>
            <a:off x="1810537" y="3275033"/>
            <a:ext cx="925253" cy="338554"/>
          </a:xfrm>
          <a:prstGeom prst="rect">
            <a:avLst/>
          </a:prstGeom>
          <a:noFill/>
        </p:spPr>
        <p:txBody>
          <a:bodyPr wrap="none" rtlCol="0">
            <a:spAutoFit/>
          </a:bodyPr>
          <a:lstStyle/>
          <a:p>
            <a:r>
              <a:rPr lang="en-US" sz="1600" dirty="0">
                <a:solidFill>
                  <a:srgbClr val="00B050"/>
                </a:solidFill>
              </a:rPr>
              <a:t>2018/07</a:t>
            </a:r>
          </a:p>
        </p:txBody>
      </p:sp>
      <p:sp>
        <p:nvSpPr>
          <p:cNvPr id="8" name="TextBox 7">
            <a:extLst>
              <a:ext uri="{FF2B5EF4-FFF2-40B4-BE49-F238E27FC236}">
                <a16:creationId xmlns:a16="http://schemas.microsoft.com/office/drawing/2014/main" id="{94619B1C-66BD-084A-A0A3-C5F41E11810D}"/>
              </a:ext>
            </a:extLst>
          </p:cNvPr>
          <p:cNvSpPr txBox="1"/>
          <p:nvPr/>
        </p:nvSpPr>
        <p:spPr>
          <a:xfrm>
            <a:off x="6423218" y="3275033"/>
            <a:ext cx="925253" cy="338554"/>
          </a:xfrm>
          <a:prstGeom prst="rect">
            <a:avLst/>
          </a:prstGeom>
          <a:noFill/>
        </p:spPr>
        <p:txBody>
          <a:bodyPr wrap="none" rtlCol="0">
            <a:spAutoFit/>
          </a:bodyPr>
          <a:lstStyle/>
          <a:p>
            <a:r>
              <a:rPr lang="en-US" sz="1600" dirty="0">
                <a:solidFill>
                  <a:srgbClr val="00B050"/>
                </a:solidFill>
              </a:rPr>
              <a:t>2017/02</a:t>
            </a:r>
          </a:p>
        </p:txBody>
      </p:sp>
      <p:sp>
        <p:nvSpPr>
          <p:cNvPr id="9" name="Oval 8">
            <a:extLst>
              <a:ext uri="{FF2B5EF4-FFF2-40B4-BE49-F238E27FC236}">
                <a16:creationId xmlns:a16="http://schemas.microsoft.com/office/drawing/2014/main" id="{C242A3F5-D830-9048-A11F-FD0D1B3BF4B5}"/>
              </a:ext>
            </a:extLst>
          </p:cNvPr>
          <p:cNvSpPr/>
          <p:nvPr/>
        </p:nvSpPr>
        <p:spPr bwMode="auto">
          <a:xfrm>
            <a:off x="758260" y="3613587"/>
            <a:ext cx="3962061" cy="1101606"/>
          </a:xfrm>
          <a:prstGeom prst="ellipse">
            <a:avLst/>
          </a:prstGeom>
          <a:noFill/>
          <a:ln w="28575" cap="flat" cmpd="sng" algn="ctr">
            <a:solidFill>
              <a:srgbClr val="0066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10" name="TextBox 9">
            <a:extLst>
              <a:ext uri="{FF2B5EF4-FFF2-40B4-BE49-F238E27FC236}">
                <a16:creationId xmlns:a16="http://schemas.microsoft.com/office/drawing/2014/main" id="{F487656E-650F-AC45-B1C7-D8A4344AE08A}"/>
              </a:ext>
            </a:extLst>
          </p:cNvPr>
          <p:cNvSpPr txBox="1"/>
          <p:nvPr/>
        </p:nvSpPr>
        <p:spPr>
          <a:xfrm>
            <a:off x="3192498" y="5739086"/>
            <a:ext cx="3055645" cy="461665"/>
          </a:xfrm>
          <a:prstGeom prst="rect">
            <a:avLst/>
          </a:prstGeom>
          <a:noFill/>
        </p:spPr>
        <p:txBody>
          <a:bodyPr wrap="none" rtlCol="0">
            <a:spAutoFit/>
          </a:bodyPr>
          <a:lstStyle/>
          <a:p>
            <a:r>
              <a:rPr lang="en-US" b="1" dirty="0">
                <a:solidFill>
                  <a:srgbClr val="0066FF"/>
                </a:solidFill>
              </a:rPr>
              <a:t>Concept versioning</a:t>
            </a:r>
          </a:p>
        </p:txBody>
      </p:sp>
      <p:sp>
        <p:nvSpPr>
          <p:cNvPr id="11" name="Rectangle 10">
            <a:extLst>
              <a:ext uri="{FF2B5EF4-FFF2-40B4-BE49-F238E27FC236}">
                <a16:creationId xmlns:a16="http://schemas.microsoft.com/office/drawing/2014/main" id="{D2B7E4D3-BCA7-C84C-95B1-B8308D11950D}"/>
              </a:ext>
            </a:extLst>
          </p:cNvPr>
          <p:cNvSpPr/>
          <p:nvPr/>
        </p:nvSpPr>
        <p:spPr>
          <a:xfrm>
            <a:off x="1763688" y="6597352"/>
            <a:ext cx="6680107" cy="276999"/>
          </a:xfrm>
          <a:prstGeom prst="rect">
            <a:avLst/>
          </a:prstGeom>
        </p:spPr>
        <p:txBody>
          <a:bodyPr wrap="square">
            <a:spAutoFit/>
          </a:bodyPr>
          <a:lstStyle/>
          <a:p>
            <a:r>
              <a:rPr lang="en-US" sz="1200" dirty="0">
                <a:hlinkClick r:id="rId4"/>
              </a:rPr>
              <a:t>http://www.stratigraphy.org/ICSchart/ChangeLog2012-2013-2014-2015-2016-2017-2018.txt</a:t>
            </a:r>
            <a:r>
              <a:rPr lang="en-US" sz="1200" dirty="0"/>
              <a:t> </a:t>
            </a:r>
          </a:p>
        </p:txBody>
      </p:sp>
    </p:spTree>
    <p:extLst>
      <p:ext uri="{BB962C8B-B14F-4D97-AF65-F5344CB8AC3E}">
        <p14:creationId xmlns:p14="http://schemas.microsoft.com/office/powerpoint/2010/main" val="95750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6F2DCF-7DE1-D045-91EB-541E558151BE}"/>
              </a:ext>
            </a:extLst>
          </p:cNvPr>
          <p:cNvSpPr>
            <a:spLocks noGrp="1"/>
          </p:cNvSpPr>
          <p:nvPr>
            <p:ph type="sldNum" sz="quarter" idx="12"/>
          </p:nvPr>
        </p:nvSpPr>
        <p:spPr/>
        <p:txBody>
          <a:bodyPr/>
          <a:lstStyle/>
          <a:p>
            <a:pPr>
              <a:defRPr/>
            </a:pPr>
            <a:fld id="{A1143ABA-5D6C-4B17-8DA7-BD9888AB37B4}" type="slidenum">
              <a:rPr lang="en-US" smtClean="0"/>
              <a:pPr>
                <a:defRPr/>
              </a:pPr>
              <a:t>12</a:t>
            </a:fld>
            <a:endParaRPr lang="en-US"/>
          </a:p>
        </p:txBody>
      </p:sp>
      <p:pic>
        <p:nvPicPr>
          <p:cNvPr id="5" name="Picture 4">
            <a:extLst>
              <a:ext uri="{FF2B5EF4-FFF2-40B4-BE49-F238E27FC236}">
                <a16:creationId xmlns:a16="http://schemas.microsoft.com/office/drawing/2014/main" id="{2A082D2C-3AC1-1F49-899B-720EFBD4D565}"/>
              </a:ext>
            </a:extLst>
          </p:cNvPr>
          <p:cNvPicPr>
            <a:picLocks noChangeAspect="1"/>
          </p:cNvPicPr>
          <p:nvPr/>
        </p:nvPicPr>
        <p:blipFill>
          <a:blip r:embed="rId2"/>
          <a:stretch>
            <a:fillRect/>
          </a:stretch>
        </p:blipFill>
        <p:spPr>
          <a:xfrm>
            <a:off x="107504" y="2780928"/>
            <a:ext cx="4289223" cy="1874519"/>
          </a:xfrm>
          <a:prstGeom prst="rect">
            <a:avLst/>
          </a:prstGeom>
        </p:spPr>
      </p:pic>
      <p:pic>
        <p:nvPicPr>
          <p:cNvPr id="6" name="Picture 5">
            <a:extLst>
              <a:ext uri="{FF2B5EF4-FFF2-40B4-BE49-F238E27FC236}">
                <a16:creationId xmlns:a16="http://schemas.microsoft.com/office/drawing/2014/main" id="{67265FA3-A3EA-7444-91D4-97D33C2464C3}"/>
              </a:ext>
            </a:extLst>
          </p:cNvPr>
          <p:cNvPicPr>
            <a:picLocks noChangeAspect="1"/>
          </p:cNvPicPr>
          <p:nvPr/>
        </p:nvPicPr>
        <p:blipFill>
          <a:blip r:embed="rId3"/>
          <a:stretch>
            <a:fillRect/>
          </a:stretch>
        </p:blipFill>
        <p:spPr>
          <a:xfrm>
            <a:off x="4759195" y="2780928"/>
            <a:ext cx="4188654" cy="1873557"/>
          </a:xfrm>
          <a:prstGeom prst="rect">
            <a:avLst/>
          </a:prstGeom>
        </p:spPr>
      </p:pic>
      <p:sp>
        <p:nvSpPr>
          <p:cNvPr id="7" name="TextBox 6">
            <a:extLst>
              <a:ext uri="{FF2B5EF4-FFF2-40B4-BE49-F238E27FC236}">
                <a16:creationId xmlns:a16="http://schemas.microsoft.com/office/drawing/2014/main" id="{FCD96D8E-6B27-434A-BE1E-9C74389D2788}"/>
              </a:ext>
            </a:extLst>
          </p:cNvPr>
          <p:cNvSpPr txBox="1"/>
          <p:nvPr/>
        </p:nvSpPr>
        <p:spPr>
          <a:xfrm>
            <a:off x="6270554" y="2442374"/>
            <a:ext cx="925253" cy="338554"/>
          </a:xfrm>
          <a:prstGeom prst="rect">
            <a:avLst/>
          </a:prstGeom>
          <a:noFill/>
        </p:spPr>
        <p:txBody>
          <a:bodyPr wrap="none" rtlCol="0">
            <a:spAutoFit/>
          </a:bodyPr>
          <a:lstStyle/>
          <a:p>
            <a:r>
              <a:rPr lang="en-US" sz="1600" dirty="0">
                <a:solidFill>
                  <a:srgbClr val="00B050"/>
                </a:solidFill>
              </a:rPr>
              <a:t>2018/07</a:t>
            </a:r>
          </a:p>
        </p:txBody>
      </p:sp>
      <p:sp>
        <p:nvSpPr>
          <p:cNvPr id="8" name="TextBox 7">
            <a:extLst>
              <a:ext uri="{FF2B5EF4-FFF2-40B4-BE49-F238E27FC236}">
                <a16:creationId xmlns:a16="http://schemas.microsoft.com/office/drawing/2014/main" id="{3E3E6A3A-51A7-A548-9211-E0535A73A030}"/>
              </a:ext>
            </a:extLst>
          </p:cNvPr>
          <p:cNvSpPr txBox="1"/>
          <p:nvPr/>
        </p:nvSpPr>
        <p:spPr>
          <a:xfrm>
            <a:off x="1518026" y="2468310"/>
            <a:ext cx="925253" cy="338554"/>
          </a:xfrm>
          <a:prstGeom prst="rect">
            <a:avLst/>
          </a:prstGeom>
          <a:noFill/>
        </p:spPr>
        <p:txBody>
          <a:bodyPr wrap="none" rtlCol="0">
            <a:spAutoFit/>
          </a:bodyPr>
          <a:lstStyle/>
          <a:p>
            <a:r>
              <a:rPr lang="en-US" sz="1600" dirty="0">
                <a:solidFill>
                  <a:srgbClr val="00B050"/>
                </a:solidFill>
              </a:rPr>
              <a:t>2018/08</a:t>
            </a:r>
          </a:p>
        </p:txBody>
      </p:sp>
      <p:sp>
        <p:nvSpPr>
          <p:cNvPr id="9" name="Oval 8">
            <a:extLst>
              <a:ext uri="{FF2B5EF4-FFF2-40B4-BE49-F238E27FC236}">
                <a16:creationId xmlns:a16="http://schemas.microsoft.com/office/drawing/2014/main" id="{5885EEB7-986C-304F-A657-C3FD65DF3715}"/>
              </a:ext>
            </a:extLst>
          </p:cNvPr>
          <p:cNvSpPr/>
          <p:nvPr/>
        </p:nvSpPr>
        <p:spPr bwMode="auto">
          <a:xfrm>
            <a:off x="1622420" y="4005064"/>
            <a:ext cx="3096344" cy="504848"/>
          </a:xfrm>
          <a:prstGeom prst="ellipse">
            <a:avLst/>
          </a:prstGeom>
          <a:noFill/>
          <a:ln w="28575" cap="flat" cmpd="sng" algn="ctr">
            <a:solidFill>
              <a:srgbClr val="0066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10" name="TextBox 9">
            <a:extLst>
              <a:ext uri="{FF2B5EF4-FFF2-40B4-BE49-F238E27FC236}">
                <a16:creationId xmlns:a16="http://schemas.microsoft.com/office/drawing/2014/main" id="{F0F3D5A3-41F9-C84B-AF96-DEC9B37880A8}"/>
              </a:ext>
            </a:extLst>
          </p:cNvPr>
          <p:cNvSpPr txBox="1"/>
          <p:nvPr/>
        </p:nvSpPr>
        <p:spPr>
          <a:xfrm>
            <a:off x="3205724" y="5274498"/>
            <a:ext cx="3106941" cy="461665"/>
          </a:xfrm>
          <a:prstGeom prst="rect">
            <a:avLst/>
          </a:prstGeom>
          <a:noFill/>
        </p:spPr>
        <p:txBody>
          <a:bodyPr wrap="none" rtlCol="0">
            <a:spAutoFit/>
          </a:bodyPr>
          <a:lstStyle/>
          <a:p>
            <a:r>
              <a:rPr lang="en-US" b="1" dirty="0">
                <a:solidFill>
                  <a:srgbClr val="0066FF"/>
                </a:solidFill>
              </a:rPr>
              <a:t>Attribute versioning</a:t>
            </a:r>
          </a:p>
        </p:txBody>
      </p:sp>
    </p:spTree>
    <p:extLst>
      <p:ext uri="{BB962C8B-B14F-4D97-AF65-F5344CB8AC3E}">
        <p14:creationId xmlns:p14="http://schemas.microsoft.com/office/powerpoint/2010/main" val="408585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C5D18-52CF-E742-B136-00DEC2426A8B}"/>
              </a:ext>
            </a:extLst>
          </p:cNvPr>
          <p:cNvSpPr>
            <a:spLocks noGrp="1"/>
          </p:cNvSpPr>
          <p:nvPr>
            <p:ph type="sldNum" sz="quarter" idx="12"/>
          </p:nvPr>
        </p:nvSpPr>
        <p:spPr/>
        <p:txBody>
          <a:bodyPr/>
          <a:lstStyle/>
          <a:p>
            <a:pPr>
              <a:defRPr/>
            </a:pPr>
            <a:fld id="{A1143ABA-5D6C-4B17-8DA7-BD9888AB37B4}" type="slidenum">
              <a:rPr lang="en-US" smtClean="0"/>
              <a:pPr>
                <a:defRPr/>
              </a:pPr>
              <a:t>13</a:t>
            </a:fld>
            <a:endParaRPr lang="en-US"/>
          </a:p>
        </p:txBody>
      </p:sp>
      <p:pic>
        <p:nvPicPr>
          <p:cNvPr id="5" name="Picture 4" descr="A screenshot of a cell phone&#10;&#10;Description automatically generated">
            <a:extLst>
              <a:ext uri="{FF2B5EF4-FFF2-40B4-BE49-F238E27FC236}">
                <a16:creationId xmlns:a16="http://schemas.microsoft.com/office/drawing/2014/main" id="{4CB81749-5C02-0E4C-97C9-DA497D14E345}"/>
              </a:ext>
            </a:extLst>
          </p:cNvPr>
          <p:cNvPicPr>
            <a:picLocks noChangeAspect="1"/>
          </p:cNvPicPr>
          <p:nvPr/>
        </p:nvPicPr>
        <p:blipFill>
          <a:blip r:embed="rId2"/>
          <a:stretch>
            <a:fillRect/>
          </a:stretch>
        </p:blipFill>
        <p:spPr>
          <a:xfrm>
            <a:off x="467544" y="72473"/>
            <a:ext cx="7776687" cy="5898982"/>
          </a:xfrm>
          <a:prstGeom prst="rect">
            <a:avLst/>
          </a:prstGeom>
        </p:spPr>
      </p:pic>
      <p:sp>
        <p:nvSpPr>
          <p:cNvPr id="6" name="TextBox 5">
            <a:extLst>
              <a:ext uri="{FF2B5EF4-FFF2-40B4-BE49-F238E27FC236}">
                <a16:creationId xmlns:a16="http://schemas.microsoft.com/office/drawing/2014/main" id="{7AAF6739-FA00-D743-98C6-1C8D81C5F5F2}"/>
              </a:ext>
            </a:extLst>
          </p:cNvPr>
          <p:cNvSpPr txBox="1"/>
          <p:nvPr/>
        </p:nvSpPr>
        <p:spPr>
          <a:xfrm>
            <a:off x="564309" y="5971455"/>
            <a:ext cx="7560840" cy="769441"/>
          </a:xfrm>
          <a:prstGeom prst="rect">
            <a:avLst/>
          </a:prstGeom>
          <a:noFill/>
        </p:spPr>
        <p:txBody>
          <a:bodyPr wrap="square" rtlCol="0">
            <a:spAutoFit/>
          </a:bodyPr>
          <a:lstStyle/>
          <a:p>
            <a:pPr algn="ctr"/>
            <a:r>
              <a:rPr lang="en-US" b="1" dirty="0">
                <a:solidFill>
                  <a:srgbClr val="0066FF"/>
                </a:solidFill>
              </a:rPr>
              <a:t>Relationship versioning</a:t>
            </a:r>
          </a:p>
          <a:p>
            <a:pPr algn="ctr"/>
            <a:r>
              <a:rPr lang="en-US" sz="2000" dirty="0">
                <a:solidFill>
                  <a:srgbClr val="0066FF"/>
                </a:solidFill>
              </a:rPr>
              <a:t>See relationship between Quaternary and other concepts</a:t>
            </a:r>
          </a:p>
        </p:txBody>
      </p:sp>
      <p:grpSp>
        <p:nvGrpSpPr>
          <p:cNvPr id="2" name="Group 1">
            <a:extLst>
              <a:ext uri="{FF2B5EF4-FFF2-40B4-BE49-F238E27FC236}">
                <a16:creationId xmlns:a16="http://schemas.microsoft.com/office/drawing/2014/main" id="{99A41B5F-A9EC-B54E-8AB7-CEA0928D02BE}"/>
              </a:ext>
            </a:extLst>
          </p:cNvPr>
          <p:cNvGrpSpPr/>
          <p:nvPr/>
        </p:nvGrpSpPr>
        <p:grpSpPr>
          <a:xfrm>
            <a:off x="683568" y="117104"/>
            <a:ext cx="7739743" cy="4125470"/>
            <a:chOff x="683568" y="117104"/>
            <a:chExt cx="7739743" cy="4125470"/>
          </a:xfrm>
        </p:grpSpPr>
        <p:sp>
          <p:nvSpPr>
            <p:cNvPr id="8" name="Oval 7">
              <a:extLst>
                <a:ext uri="{FF2B5EF4-FFF2-40B4-BE49-F238E27FC236}">
                  <a16:creationId xmlns:a16="http://schemas.microsoft.com/office/drawing/2014/main" id="{0E1784E7-04E0-544B-AE08-E3A0FF3D9B71}"/>
                </a:ext>
              </a:extLst>
            </p:cNvPr>
            <p:cNvSpPr/>
            <p:nvPr/>
          </p:nvSpPr>
          <p:spPr bwMode="auto">
            <a:xfrm>
              <a:off x="3491880" y="131032"/>
              <a:ext cx="576064" cy="1101606"/>
            </a:xfrm>
            <a:prstGeom prst="ellipse">
              <a:avLst/>
            </a:prstGeom>
            <a:noFill/>
            <a:ln w="28575" cap="flat" cmpd="sng" algn="ctr">
              <a:solidFill>
                <a:srgbClr val="0066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9" name="Oval 8">
              <a:extLst>
                <a:ext uri="{FF2B5EF4-FFF2-40B4-BE49-F238E27FC236}">
                  <a16:creationId xmlns:a16="http://schemas.microsoft.com/office/drawing/2014/main" id="{15CE89B5-1D39-3A40-9BEB-4FE2223898D9}"/>
                </a:ext>
              </a:extLst>
            </p:cNvPr>
            <p:cNvSpPr/>
            <p:nvPr/>
          </p:nvSpPr>
          <p:spPr bwMode="auto">
            <a:xfrm>
              <a:off x="6513984" y="117104"/>
              <a:ext cx="1226367" cy="1101606"/>
            </a:xfrm>
            <a:prstGeom prst="ellipse">
              <a:avLst/>
            </a:prstGeom>
            <a:noFill/>
            <a:ln w="28575" cap="flat" cmpd="sng" algn="ctr">
              <a:solidFill>
                <a:srgbClr val="0066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10" name="Oval 9">
              <a:extLst>
                <a:ext uri="{FF2B5EF4-FFF2-40B4-BE49-F238E27FC236}">
                  <a16:creationId xmlns:a16="http://schemas.microsoft.com/office/drawing/2014/main" id="{0144DEE9-CF2C-8A4A-8FF8-515022C49F00}"/>
                </a:ext>
              </a:extLst>
            </p:cNvPr>
            <p:cNvSpPr/>
            <p:nvPr/>
          </p:nvSpPr>
          <p:spPr bwMode="auto">
            <a:xfrm>
              <a:off x="683568" y="3140968"/>
              <a:ext cx="1944216" cy="1101606"/>
            </a:xfrm>
            <a:prstGeom prst="ellipse">
              <a:avLst/>
            </a:prstGeom>
            <a:noFill/>
            <a:ln w="28575" cap="flat" cmpd="sng" algn="ctr">
              <a:solidFill>
                <a:srgbClr val="0066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11" name="Oval 10">
              <a:extLst>
                <a:ext uri="{FF2B5EF4-FFF2-40B4-BE49-F238E27FC236}">
                  <a16:creationId xmlns:a16="http://schemas.microsoft.com/office/drawing/2014/main" id="{66958AF0-244D-614A-ABC3-E2FE4E78C590}"/>
                </a:ext>
              </a:extLst>
            </p:cNvPr>
            <p:cNvSpPr/>
            <p:nvPr/>
          </p:nvSpPr>
          <p:spPr bwMode="auto">
            <a:xfrm>
              <a:off x="2987824" y="3136370"/>
              <a:ext cx="2592288" cy="1101606"/>
            </a:xfrm>
            <a:prstGeom prst="ellipse">
              <a:avLst/>
            </a:prstGeom>
            <a:noFill/>
            <a:ln w="28575" cap="flat" cmpd="sng" algn="ctr">
              <a:solidFill>
                <a:srgbClr val="0066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12" name="Oval 11">
              <a:extLst>
                <a:ext uri="{FF2B5EF4-FFF2-40B4-BE49-F238E27FC236}">
                  <a16:creationId xmlns:a16="http://schemas.microsoft.com/office/drawing/2014/main" id="{FB28883B-D4DF-0640-A421-A5A9CE502CD4}"/>
                </a:ext>
              </a:extLst>
            </p:cNvPr>
            <p:cNvSpPr/>
            <p:nvPr/>
          </p:nvSpPr>
          <p:spPr bwMode="auto">
            <a:xfrm>
              <a:off x="5831023" y="3093894"/>
              <a:ext cx="2592288" cy="1101606"/>
            </a:xfrm>
            <a:prstGeom prst="ellipse">
              <a:avLst/>
            </a:prstGeom>
            <a:noFill/>
            <a:ln w="28575" cap="flat" cmpd="sng" algn="ctr">
              <a:solidFill>
                <a:srgbClr val="0066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grpSp>
    </p:spTree>
    <p:extLst>
      <p:ext uri="{BB962C8B-B14F-4D97-AF65-F5344CB8AC3E}">
        <p14:creationId xmlns:p14="http://schemas.microsoft.com/office/powerpoint/2010/main" val="164152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5BFD-9A81-4D47-AE5F-A356EA0BC150}"/>
              </a:ext>
            </a:extLst>
          </p:cNvPr>
          <p:cNvSpPr>
            <a:spLocks noGrp="1"/>
          </p:cNvSpPr>
          <p:nvPr>
            <p:ph type="title"/>
          </p:nvPr>
        </p:nvSpPr>
        <p:spPr/>
        <p:txBody>
          <a:bodyPr/>
          <a:lstStyle/>
          <a:p>
            <a:r>
              <a:rPr lang="en-US" dirty="0"/>
              <a:t>Our design</a:t>
            </a:r>
          </a:p>
        </p:txBody>
      </p:sp>
      <p:sp>
        <p:nvSpPr>
          <p:cNvPr id="3" name="Content Placeholder 2">
            <a:extLst>
              <a:ext uri="{FF2B5EF4-FFF2-40B4-BE49-F238E27FC236}">
                <a16:creationId xmlns:a16="http://schemas.microsoft.com/office/drawing/2014/main" id="{29F8869A-1FCC-ED49-85C3-67FC378CD4E1}"/>
              </a:ext>
            </a:extLst>
          </p:cNvPr>
          <p:cNvSpPr>
            <a:spLocks noGrp="1"/>
          </p:cNvSpPr>
          <p:nvPr>
            <p:ph idx="1"/>
          </p:nvPr>
        </p:nvSpPr>
        <p:spPr>
          <a:xfrm>
            <a:off x="323528" y="1484784"/>
            <a:ext cx="8424936" cy="5112568"/>
          </a:xfrm>
        </p:spPr>
        <p:txBody>
          <a:bodyPr/>
          <a:lstStyle/>
          <a:p>
            <a:r>
              <a:rPr lang="en-US" sz="2400" dirty="0"/>
              <a:t>Core idea: make full use of the vocabulary scheme IDs </a:t>
            </a:r>
          </a:p>
          <a:p>
            <a:pPr lvl="1"/>
            <a:r>
              <a:rPr lang="en-US" sz="2000" dirty="0"/>
              <a:t>Design a structure to specify which concepts, attributes and relationships (changed or unchanged) are in which corresponding ISC vocabulary schemes</a:t>
            </a:r>
          </a:p>
          <a:p>
            <a:pPr marL="457200" lvl="1" indent="0">
              <a:buNone/>
            </a:pPr>
            <a:endParaRPr lang="en-US" sz="2000" dirty="0"/>
          </a:p>
          <a:p>
            <a:pPr lvl="1"/>
            <a:endParaRPr lang="en-US" sz="2000" dirty="0"/>
          </a:p>
          <a:p>
            <a:pPr lvl="1"/>
            <a:endParaRPr lang="en-US" sz="2000" dirty="0"/>
          </a:p>
          <a:p>
            <a:endParaRPr lang="en-US" sz="2400" dirty="0"/>
          </a:p>
        </p:txBody>
      </p:sp>
      <p:sp>
        <p:nvSpPr>
          <p:cNvPr id="4" name="Slide Number Placeholder 3">
            <a:extLst>
              <a:ext uri="{FF2B5EF4-FFF2-40B4-BE49-F238E27FC236}">
                <a16:creationId xmlns:a16="http://schemas.microsoft.com/office/drawing/2014/main" id="{20F115DE-4470-1A4C-A958-76CE6D785CFD}"/>
              </a:ext>
            </a:extLst>
          </p:cNvPr>
          <p:cNvSpPr>
            <a:spLocks noGrp="1"/>
          </p:cNvSpPr>
          <p:nvPr>
            <p:ph type="sldNum" sz="quarter" idx="12"/>
          </p:nvPr>
        </p:nvSpPr>
        <p:spPr/>
        <p:txBody>
          <a:bodyPr/>
          <a:lstStyle/>
          <a:p>
            <a:pPr>
              <a:defRPr/>
            </a:pPr>
            <a:fld id="{A1143ABA-5D6C-4B17-8DA7-BD9888AB37B4}" type="slidenum">
              <a:rPr lang="en-US" smtClean="0"/>
              <a:pPr>
                <a:defRPr/>
              </a:pPr>
              <a:t>14</a:t>
            </a:fld>
            <a:endParaRPr lang="en-US"/>
          </a:p>
        </p:txBody>
      </p:sp>
      <p:pic>
        <p:nvPicPr>
          <p:cNvPr id="6" name="Picture 5">
            <a:extLst>
              <a:ext uri="{FF2B5EF4-FFF2-40B4-BE49-F238E27FC236}">
                <a16:creationId xmlns:a16="http://schemas.microsoft.com/office/drawing/2014/main" id="{EAB648C5-FD13-DA4A-8469-D9A9CB354232}"/>
              </a:ext>
            </a:extLst>
          </p:cNvPr>
          <p:cNvPicPr>
            <a:picLocks noChangeAspect="1"/>
          </p:cNvPicPr>
          <p:nvPr/>
        </p:nvPicPr>
        <p:blipFill>
          <a:blip r:embed="rId2"/>
          <a:stretch>
            <a:fillRect/>
          </a:stretch>
        </p:blipFill>
        <p:spPr>
          <a:xfrm>
            <a:off x="5057712" y="3429000"/>
            <a:ext cx="1157758" cy="1447197"/>
          </a:xfrm>
          <a:prstGeom prst="rect">
            <a:avLst/>
          </a:prstGeom>
        </p:spPr>
      </p:pic>
      <p:pic>
        <p:nvPicPr>
          <p:cNvPr id="8" name="Picture 7">
            <a:extLst>
              <a:ext uri="{FF2B5EF4-FFF2-40B4-BE49-F238E27FC236}">
                <a16:creationId xmlns:a16="http://schemas.microsoft.com/office/drawing/2014/main" id="{CCD3FDC6-60E6-E74F-BD44-6BDFEA08A1B0}"/>
              </a:ext>
            </a:extLst>
          </p:cNvPr>
          <p:cNvPicPr>
            <a:picLocks noChangeAspect="1"/>
          </p:cNvPicPr>
          <p:nvPr/>
        </p:nvPicPr>
        <p:blipFill rotWithShape="1">
          <a:blip r:embed="rId3"/>
          <a:srcRect b="12546"/>
          <a:stretch/>
        </p:blipFill>
        <p:spPr>
          <a:xfrm>
            <a:off x="1533698" y="3429000"/>
            <a:ext cx="1138227" cy="1447197"/>
          </a:xfrm>
          <a:prstGeom prst="rect">
            <a:avLst/>
          </a:prstGeom>
        </p:spPr>
      </p:pic>
      <p:sp>
        <p:nvSpPr>
          <p:cNvPr id="10" name="TextBox 9">
            <a:extLst>
              <a:ext uri="{FF2B5EF4-FFF2-40B4-BE49-F238E27FC236}">
                <a16:creationId xmlns:a16="http://schemas.microsoft.com/office/drawing/2014/main" id="{1C297BF7-9597-744F-B19F-EFE050E0E207}"/>
              </a:ext>
            </a:extLst>
          </p:cNvPr>
          <p:cNvSpPr txBox="1"/>
          <p:nvPr/>
        </p:nvSpPr>
        <p:spPr>
          <a:xfrm>
            <a:off x="5076181" y="4859868"/>
            <a:ext cx="1120820" cy="369332"/>
          </a:xfrm>
          <a:prstGeom prst="rect">
            <a:avLst/>
          </a:prstGeom>
          <a:noFill/>
        </p:spPr>
        <p:txBody>
          <a:bodyPr wrap="none" rtlCol="0">
            <a:spAutoFit/>
          </a:bodyPr>
          <a:lstStyle/>
          <a:p>
            <a:r>
              <a:rPr lang="en-US" sz="1800" dirty="0"/>
              <a:t>Chao Ma</a:t>
            </a:r>
          </a:p>
        </p:txBody>
      </p:sp>
      <p:sp>
        <p:nvSpPr>
          <p:cNvPr id="11" name="TextBox 10">
            <a:extLst>
              <a:ext uri="{FF2B5EF4-FFF2-40B4-BE49-F238E27FC236}">
                <a16:creationId xmlns:a16="http://schemas.microsoft.com/office/drawing/2014/main" id="{4672E49A-213F-C348-B0E1-E51005D80DCD}"/>
              </a:ext>
            </a:extLst>
          </p:cNvPr>
          <p:cNvSpPr txBox="1"/>
          <p:nvPr/>
        </p:nvSpPr>
        <p:spPr>
          <a:xfrm>
            <a:off x="1187624" y="4859868"/>
            <a:ext cx="1830373" cy="369332"/>
          </a:xfrm>
          <a:prstGeom prst="rect">
            <a:avLst/>
          </a:prstGeom>
          <a:noFill/>
        </p:spPr>
        <p:txBody>
          <a:bodyPr wrap="none" rtlCol="0">
            <a:spAutoFit/>
          </a:bodyPr>
          <a:lstStyle/>
          <a:p>
            <a:r>
              <a:rPr lang="en-US" sz="1800" dirty="0" err="1"/>
              <a:t>Chengbin</a:t>
            </a:r>
            <a:r>
              <a:rPr lang="en-US" sz="1800" dirty="0"/>
              <a:t> Wang</a:t>
            </a:r>
          </a:p>
        </p:txBody>
      </p:sp>
      <p:pic>
        <p:nvPicPr>
          <p:cNvPr id="7" name="Picture 6">
            <a:extLst>
              <a:ext uri="{FF2B5EF4-FFF2-40B4-BE49-F238E27FC236}">
                <a16:creationId xmlns:a16="http://schemas.microsoft.com/office/drawing/2014/main" id="{C792CF10-C692-5C43-869D-D2B252C193AB}"/>
              </a:ext>
            </a:extLst>
          </p:cNvPr>
          <p:cNvPicPr>
            <a:picLocks noChangeAspect="1"/>
          </p:cNvPicPr>
          <p:nvPr/>
        </p:nvPicPr>
        <p:blipFill rotWithShape="1">
          <a:blip r:embed="rId4"/>
          <a:srcRect l="7951" r="6620"/>
          <a:stretch/>
        </p:blipFill>
        <p:spPr>
          <a:xfrm>
            <a:off x="3333898" y="3426923"/>
            <a:ext cx="1224136" cy="1432945"/>
          </a:xfrm>
          <a:prstGeom prst="rect">
            <a:avLst/>
          </a:prstGeom>
        </p:spPr>
      </p:pic>
      <p:sp>
        <p:nvSpPr>
          <p:cNvPr id="13" name="TextBox 12">
            <a:extLst>
              <a:ext uri="{FF2B5EF4-FFF2-40B4-BE49-F238E27FC236}">
                <a16:creationId xmlns:a16="http://schemas.microsoft.com/office/drawing/2014/main" id="{350FDC4A-46DE-6A4F-993F-7BFA88102CB5}"/>
              </a:ext>
            </a:extLst>
          </p:cNvPr>
          <p:cNvSpPr txBox="1"/>
          <p:nvPr/>
        </p:nvSpPr>
        <p:spPr>
          <a:xfrm>
            <a:off x="3189882" y="4869160"/>
            <a:ext cx="1351652" cy="369332"/>
          </a:xfrm>
          <a:prstGeom prst="rect">
            <a:avLst/>
          </a:prstGeom>
          <a:noFill/>
        </p:spPr>
        <p:txBody>
          <a:bodyPr wrap="none" rtlCol="0">
            <a:spAutoFit/>
          </a:bodyPr>
          <a:lstStyle/>
          <a:p>
            <a:r>
              <a:rPr lang="en-US" sz="1800" dirty="0"/>
              <a:t>Salil Reddy</a:t>
            </a:r>
          </a:p>
        </p:txBody>
      </p:sp>
      <p:pic>
        <p:nvPicPr>
          <p:cNvPr id="12" name="Picture 11">
            <a:extLst>
              <a:ext uri="{FF2B5EF4-FFF2-40B4-BE49-F238E27FC236}">
                <a16:creationId xmlns:a16="http://schemas.microsoft.com/office/drawing/2014/main" id="{E5E32B54-43C2-C34C-A50D-C4C43099D7F9}"/>
              </a:ext>
            </a:extLst>
          </p:cNvPr>
          <p:cNvPicPr>
            <a:picLocks noChangeAspect="1"/>
          </p:cNvPicPr>
          <p:nvPr/>
        </p:nvPicPr>
        <p:blipFill rotWithShape="1">
          <a:blip r:embed="rId5"/>
          <a:srcRect l="9630" r="7480"/>
          <a:stretch/>
        </p:blipFill>
        <p:spPr>
          <a:xfrm>
            <a:off x="6732240" y="3426923"/>
            <a:ext cx="1187767" cy="1432945"/>
          </a:xfrm>
          <a:prstGeom prst="rect">
            <a:avLst/>
          </a:prstGeom>
        </p:spPr>
      </p:pic>
      <p:sp>
        <p:nvSpPr>
          <p:cNvPr id="14" name="Rectangle 13">
            <a:extLst>
              <a:ext uri="{FF2B5EF4-FFF2-40B4-BE49-F238E27FC236}">
                <a16:creationId xmlns:a16="http://schemas.microsoft.com/office/drawing/2014/main" id="{E7C8562A-FC8A-B14C-82D6-4B2238BC97C5}"/>
              </a:ext>
            </a:extLst>
          </p:cNvPr>
          <p:cNvSpPr/>
          <p:nvPr/>
        </p:nvSpPr>
        <p:spPr>
          <a:xfrm>
            <a:off x="6732240" y="4859868"/>
            <a:ext cx="1187767" cy="369332"/>
          </a:xfrm>
          <a:prstGeom prst="rect">
            <a:avLst/>
          </a:prstGeom>
        </p:spPr>
        <p:txBody>
          <a:bodyPr wrap="square">
            <a:spAutoFit/>
          </a:bodyPr>
          <a:lstStyle/>
          <a:p>
            <a:pPr algn="ctr"/>
            <a:r>
              <a:rPr lang="en-US" sz="1800" dirty="0"/>
              <a:t>Can Cai</a:t>
            </a:r>
          </a:p>
        </p:txBody>
      </p:sp>
    </p:spTree>
    <p:extLst>
      <p:ext uri="{BB962C8B-B14F-4D97-AF65-F5344CB8AC3E}">
        <p14:creationId xmlns:p14="http://schemas.microsoft.com/office/powerpoint/2010/main" val="340013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B7A7C9-2887-4742-8228-D270C50090A3}"/>
              </a:ext>
            </a:extLst>
          </p:cNvPr>
          <p:cNvSpPr>
            <a:spLocks noGrp="1"/>
          </p:cNvSpPr>
          <p:nvPr>
            <p:ph type="sldNum" sz="quarter" idx="12"/>
          </p:nvPr>
        </p:nvSpPr>
        <p:spPr/>
        <p:txBody>
          <a:bodyPr/>
          <a:lstStyle/>
          <a:p>
            <a:pPr>
              <a:defRPr/>
            </a:pPr>
            <a:fld id="{A1143ABA-5D6C-4B17-8DA7-BD9888AB37B4}" type="slidenum">
              <a:rPr lang="en-US" smtClean="0"/>
              <a:pPr>
                <a:defRPr/>
              </a:pPr>
              <a:t>15</a:t>
            </a:fld>
            <a:endParaRPr lang="en-US"/>
          </a:p>
        </p:txBody>
      </p:sp>
      <p:graphicFrame>
        <p:nvGraphicFramePr>
          <p:cNvPr id="8" name="Object 7">
            <a:extLst>
              <a:ext uri="{FF2B5EF4-FFF2-40B4-BE49-F238E27FC236}">
                <a16:creationId xmlns:a16="http://schemas.microsoft.com/office/drawing/2014/main" id="{244E970C-D21E-BA46-BA59-15B6BC3C1697}"/>
              </a:ext>
            </a:extLst>
          </p:cNvPr>
          <p:cNvGraphicFramePr>
            <a:graphicFrameLocks noChangeAspect="1"/>
          </p:cNvGraphicFramePr>
          <p:nvPr>
            <p:extLst>
              <p:ext uri="{D42A27DB-BD31-4B8C-83A1-F6EECF244321}">
                <p14:modId xmlns:p14="http://schemas.microsoft.com/office/powerpoint/2010/main" val="3884941076"/>
              </p:ext>
            </p:extLst>
          </p:nvPr>
        </p:nvGraphicFramePr>
        <p:xfrm>
          <a:off x="35496" y="70469"/>
          <a:ext cx="7546908" cy="6717062"/>
        </p:xfrm>
        <a:graphic>
          <a:graphicData uri="http://schemas.openxmlformats.org/presentationml/2006/ole">
            <mc:AlternateContent xmlns:mc="http://schemas.openxmlformats.org/markup-compatibility/2006">
              <mc:Choice xmlns:v="urn:schemas-microsoft-com:vml" Requires="v">
                <p:oleObj spid="_x0000_s3274" name="Document" r:id="rId3" imgW="6121400" imgH="5448300" progId="Word.Document.12">
                  <p:embed/>
                </p:oleObj>
              </mc:Choice>
              <mc:Fallback>
                <p:oleObj name="Document" r:id="rId3" imgW="6121400" imgH="5448300" progId="Word.Document.12">
                  <p:embed/>
                  <p:pic>
                    <p:nvPicPr>
                      <p:cNvPr id="0" name=""/>
                      <p:cNvPicPr/>
                      <p:nvPr/>
                    </p:nvPicPr>
                    <p:blipFill>
                      <a:blip r:embed="rId4"/>
                      <a:stretch>
                        <a:fillRect/>
                      </a:stretch>
                    </p:blipFill>
                    <p:spPr>
                      <a:xfrm>
                        <a:off x="35496" y="70469"/>
                        <a:ext cx="7546908" cy="6717062"/>
                      </a:xfrm>
                      <a:prstGeom prst="rect">
                        <a:avLst/>
                      </a:prstGeom>
                      <a:solidFill>
                        <a:srgbClr val="ABE5F0"/>
                      </a:solidFill>
                    </p:spPr>
                  </p:pic>
                </p:oleObj>
              </mc:Fallback>
            </mc:AlternateContent>
          </a:graphicData>
        </a:graphic>
      </p:graphicFrame>
      <p:sp>
        <p:nvSpPr>
          <p:cNvPr id="9" name="Rectangle 8">
            <a:extLst>
              <a:ext uri="{FF2B5EF4-FFF2-40B4-BE49-F238E27FC236}">
                <a16:creationId xmlns:a16="http://schemas.microsoft.com/office/drawing/2014/main" id="{EA85AAEE-8DD6-244B-B7E8-D6E46917D3DF}"/>
              </a:ext>
            </a:extLst>
          </p:cNvPr>
          <p:cNvSpPr/>
          <p:nvPr/>
        </p:nvSpPr>
        <p:spPr>
          <a:xfrm>
            <a:off x="7603166" y="1844824"/>
            <a:ext cx="1440160" cy="3293209"/>
          </a:xfrm>
          <a:prstGeom prst="rect">
            <a:avLst/>
          </a:prstGeom>
        </p:spPr>
        <p:txBody>
          <a:bodyPr wrap="square">
            <a:spAutoFit/>
          </a:bodyPr>
          <a:lstStyle/>
          <a:p>
            <a:r>
              <a:rPr lang="en-US" sz="1600" dirty="0">
                <a:solidFill>
                  <a:srgbClr val="0066FF"/>
                </a:solidFill>
                <a:latin typeface="+mn-lt"/>
                <a:ea typeface="Times New Roman" panose="02020603050405020304" pitchFamily="18" charset="0"/>
              </a:rPr>
              <a:t>Jurassic and its base boundary age in four different vocabulary schemes </a:t>
            </a:r>
          </a:p>
          <a:p>
            <a:endParaRPr lang="en-US" sz="1600" dirty="0">
              <a:solidFill>
                <a:srgbClr val="0066FF"/>
              </a:solidFill>
              <a:latin typeface="+mn-lt"/>
            </a:endParaRPr>
          </a:p>
          <a:p>
            <a:r>
              <a:rPr lang="en-US" sz="1600" dirty="0">
                <a:solidFill>
                  <a:srgbClr val="0066FF"/>
                </a:solidFill>
                <a:latin typeface="+mn-lt"/>
              </a:rPr>
              <a:t>Code from </a:t>
            </a:r>
          </a:p>
          <a:p>
            <a:r>
              <a:rPr lang="en-US" sz="1600" dirty="0">
                <a:hlinkClick r:id="rId5"/>
              </a:rPr>
              <a:t>http://resource.geosciml.org</a:t>
            </a:r>
            <a:r>
              <a:rPr lang="en-US" sz="1600" dirty="0"/>
              <a:t> </a:t>
            </a:r>
          </a:p>
          <a:p>
            <a:endParaRPr lang="en-US" sz="1600" dirty="0">
              <a:solidFill>
                <a:srgbClr val="0066FF"/>
              </a:solidFill>
              <a:latin typeface="+mn-lt"/>
            </a:endParaRPr>
          </a:p>
        </p:txBody>
      </p:sp>
      <p:sp>
        <p:nvSpPr>
          <p:cNvPr id="10" name="TextBox 9">
            <a:extLst>
              <a:ext uri="{FF2B5EF4-FFF2-40B4-BE49-F238E27FC236}">
                <a16:creationId xmlns:a16="http://schemas.microsoft.com/office/drawing/2014/main" id="{29796286-6FC3-B941-A59F-B3337965D2A8}"/>
              </a:ext>
            </a:extLst>
          </p:cNvPr>
          <p:cNvSpPr txBox="1"/>
          <p:nvPr/>
        </p:nvSpPr>
        <p:spPr>
          <a:xfrm>
            <a:off x="7652784" y="395848"/>
            <a:ext cx="1383712" cy="461665"/>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1918091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6610-2DD3-0149-958E-3F420439BB4F}"/>
              </a:ext>
            </a:extLst>
          </p:cNvPr>
          <p:cNvSpPr>
            <a:spLocks noGrp="1"/>
          </p:cNvSpPr>
          <p:nvPr>
            <p:ph type="title"/>
          </p:nvPr>
        </p:nvSpPr>
        <p:spPr/>
        <p:txBody>
          <a:bodyPr/>
          <a:lstStyle/>
          <a:p>
            <a:r>
              <a:rPr lang="en-US" sz="2800" dirty="0"/>
              <a:t>Use vocabulary scheme ID to specify version of Jurassic and its attributes</a:t>
            </a:r>
          </a:p>
        </p:txBody>
      </p:sp>
      <p:sp>
        <p:nvSpPr>
          <p:cNvPr id="4" name="Slide Number Placeholder 3">
            <a:extLst>
              <a:ext uri="{FF2B5EF4-FFF2-40B4-BE49-F238E27FC236}">
                <a16:creationId xmlns:a16="http://schemas.microsoft.com/office/drawing/2014/main" id="{3C2C674D-6BAC-424A-AE00-BA2CDF6EBF21}"/>
              </a:ext>
            </a:extLst>
          </p:cNvPr>
          <p:cNvSpPr>
            <a:spLocks noGrp="1"/>
          </p:cNvSpPr>
          <p:nvPr>
            <p:ph type="sldNum" sz="quarter" idx="12"/>
          </p:nvPr>
        </p:nvSpPr>
        <p:spPr/>
        <p:txBody>
          <a:bodyPr/>
          <a:lstStyle/>
          <a:p>
            <a:pPr>
              <a:defRPr/>
            </a:pPr>
            <a:fld id="{A1143ABA-5D6C-4B17-8DA7-BD9888AB37B4}" type="slidenum">
              <a:rPr lang="en-US" smtClean="0"/>
              <a:pPr>
                <a:defRPr/>
              </a:pPr>
              <a:t>16</a:t>
            </a:fld>
            <a:endParaRPr lang="en-US"/>
          </a:p>
        </p:txBody>
      </p:sp>
      <p:grpSp>
        <p:nvGrpSpPr>
          <p:cNvPr id="5" name="Group 4">
            <a:extLst>
              <a:ext uri="{FF2B5EF4-FFF2-40B4-BE49-F238E27FC236}">
                <a16:creationId xmlns:a16="http://schemas.microsoft.com/office/drawing/2014/main" id="{8F6AD505-1C7C-7047-86E3-AE971148222C}"/>
              </a:ext>
            </a:extLst>
          </p:cNvPr>
          <p:cNvGrpSpPr/>
          <p:nvPr/>
        </p:nvGrpSpPr>
        <p:grpSpPr>
          <a:xfrm>
            <a:off x="2289829" y="1381641"/>
            <a:ext cx="1104074" cy="2317985"/>
            <a:chOff x="2183614" y="1780876"/>
            <a:chExt cx="1104074" cy="2317985"/>
          </a:xfrm>
          <a:noFill/>
        </p:grpSpPr>
        <p:sp>
          <p:nvSpPr>
            <p:cNvPr id="6" name="Oval 5">
              <a:extLst>
                <a:ext uri="{FF2B5EF4-FFF2-40B4-BE49-F238E27FC236}">
                  <a16:creationId xmlns:a16="http://schemas.microsoft.com/office/drawing/2014/main" id="{50D63AD6-B7DC-5640-A895-02EC42EE4925}"/>
                </a:ext>
              </a:extLst>
            </p:cNvPr>
            <p:cNvSpPr/>
            <p:nvPr/>
          </p:nvSpPr>
          <p:spPr bwMode="auto">
            <a:xfrm>
              <a:off x="2183681" y="1780876"/>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J</a:t>
              </a:r>
            </a:p>
          </p:txBody>
        </p:sp>
        <p:sp>
          <p:nvSpPr>
            <p:cNvPr id="7" name="Rectangle 6">
              <a:extLst>
                <a:ext uri="{FF2B5EF4-FFF2-40B4-BE49-F238E27FC236}">
                  <a16:creationId xmlns:a16="http://schemas.microsoft.com/office/drawing/2014/main" id="{27D78596-0AF4-6649-B482-26B76182CD6C}"/>
                </a:ext>
              </a:extLst>
            </p:cNvPr>
            <p:cNvSpPr/>
            <p:nvPr/>
          </p:nvSpPr>
          <p:spPr bwMode="auto">
            <a:xfrm>
              <a:off x="2183614" y="3659949"/>
              <a:ext cx="438912" cy="438912"/>
            </a:xfrm>
            <a:prstGeom prst="rect">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199.6</a:t>
              </a:r>
            </a:p>
          </p:txBody>
        </p:sp>
        <p:sp>
          <p:nvSpPr>
            <p:cNvPr id="8" name="Oval 7">
              <a:extLst>
                <a:ext uri="{FF2B5EF4-FFF2-40B4-BE49-F238E27FC236}">
                  <a16:creationId xmlns:a16="http://schemas.microsoft.com/office/drawing/2014/main" id="{B17F7D16-D2FB-F643-9460-D8EE792BDC09}"/>
                </a:ext>
              </a:extLst>
            </p:cNvPr>
            <p:cNvSpPr/>
            <p:nvPr/>
          </p:nvSpPr>
          <p:spPr bwMode="auto">
            <a:xfrm>
              <a:off x="2183614" y="2400516"/>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a:t>
              </a:r>
            </a:p>
          </p:txBody>
        </p:sp>
        <p:sp>
          <p:nvSpPr>
            <p:cNvPr id="9" name="Oval 8">
              <a:extLst>
                <a:ext uri="{FF2B5EF4-FFF2-40B4-BE49-F238E27FC236}">
                  <a16:creationId xmlns:a16="http://schemas.microsoft.com/office/drawing/2014/main" id="{B991B4B6-FE06-9D41-83AB-A24FFE981C1B}"/>
                </a:ext>
              </a:extLst>
            </p:cNvPr>
            <p:cNvSpPr/>
            <p:nvPr/>
          </p:nvSpPr>
          <p:spPr bwMode="auto">
            <a:xfrm>
              <a:off x="2183614" y="3027006"/>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BJT</a:t>
              </a:r>
            </a:p>
          </p:txBody>
        </p:sp>
        <p:cxnSp>
          <p:nvCxnSpPr>
            <p:cNvPr id="10" name="Straight Connector 9">
              <a:extLst>
                <a:ext uri="{FF2B5EF4-FFF2-40B4-BE49-F238E27FC236}">
                  <a16:creationId xmlns:a16="http://schemas.microsoft.com/office/drawing/2014/main" id="{B4F02404-52B2-9446-A2B7-11EBF40C978C}"/>
                </a:ext>
              </a:extLst>
            </p:cNvPr>
            <p:cNvCxnSpPr>
              <a:cxnSpLocks/>
              <a:stCxn id="6" idx="4"/>
              <a:endCxn id="8" idx="0"/>
            </p:cNvCxnSpPr>
            <p:nvPr/>
          </p:nvCxnSpPr>
          <p:spPr bwMode="auto">
            <a:xfrm flipH="1">
              <a:off x="2403070" y="2219788"/>
              <a:ext cx="67" cy="180728"/>
            </a:xfrm>
            <a:prstGeom prst="line">
              <a:avLst/>
            </a:prstGeom>
            <a:grp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AC40BC5-BB01-5841-B6B8-A7FD990F28A4}"/>
                </a:ext>
              </a:extLst>
            </p:cNvPr>
            <p:cNvCxnSpPr>
              <a:cxnSpLocks/>
              <a:stCxn id="8" idx="4"/>
              <a:endCxn id="9" idx="0"/>
            </p:cNvCxnSpPr>
            <p:nvPr/>
          </p:nvCxnSpPr>
          <p:spPr bwMode="auto">
            <a:xfrm>
              <a:off x="2403070" y="2839428"/>
              <a:ext cx="0" cy="187578"/>
            </a:xfrm>
            <a:prstGeom prst="line">
              <a:avLst/>
            </a:prstGeom>
            <a:grpFill/>
            <a:ln w="95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3D48A8AE-0EA1-4B4B-984D-17F0D7BEB64E}"/>
                </a:ext>
              </a:extLst>
            </p:cNvPr>
            <p:cNvCxnSpPr>
              <a:cxnSpLocks/>
              <a:stCxn id="9" idx="4"/>
              <a:endCxn id="7" idx="0"/>
            </p:cNvCxnSpPr>
            <p:nvPr/>
          </p:nvCxnSpPr>
          <p:spPr bwMode="auto">
            <a:xfrm>
              <a:off x="2403070" y="3465918"/>
              <a:ext cx="0" cy="194031"/>
            </a:xfrm>
            <a:prstGeom prst="line">
              <a:avLst/>
            </a:prstGeom>
            <a:grpFill/>
            <a:ln w="9525" cap="flat" cmpd="sng" algn="ctr">
              <a:solidFill>
                <a:schemeClr val="tx1"/>
              </a:solidFill>
              <a:prstDash val="solid"/>
              <a:round/>
              <a:headEnd type="none" w="med" len="med"/>
              <a:tailEnd type="none" w="med" len="med"/>
            </a:ln>
            <a:effectLst/>
          </p:spPr>
        </p:cxnSp>
        <p:sp>
          <p:nvSpPr>
            <p:cNvPr id="13" name="Oval 12">
              <a:extLst>
                <a:ext uri="{FF2B5EF4-FFF2-40B4-BE49-F238E27FC236}">
                  <a16:creationId xmlns:a16="http://schemas.microsoft.com/office/drawing/2014/main" id="{B7072C62-5879-5041-A6F3-42F18D210C94}"/>
                </a:ext>
              </a:extLst>
            </p:cNvPr>
            <p:cNvSpPr/>
            <p:nvPr/>
          </p:nvSpPr>
          <p:spPr bwMode="auto">
            <a:xfrm>
              <a:off x="2848776" y="3027006"/>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BJU</a:t>
              </a:r>
            </a:p>
          </p:txBody>
        </p:sp>
        <p:cxnSp>
          <p:nvCxnSpPr>
            <p:cNvPr id="14" name="Straight Connector 13">
              <a:extLst>
                <a:ext uri="{FF2B5EF4-FFF2-40B4-BE49-F238E27FC236}">
                  <a16:creationId xmlns:a16="http://schemas.microsoft.com/office/drawing/2014/main" id="{D19D0E70-33F2-8844-86A9-978A7C651F70}"/>
                </a:ext>
              </a:extLst>
            </p:cNvPr>
            <p:cNvCxnSpPr>
              <a:cxnSpLocks/>
              <a:stCxn id="9" idx="6"/>
              <a:endCxn id="13" idx="2"/>
            </p:cNvCxnSpPr>
            <p:nvPr/>
          </p:nvCxnSpPr>
          <p:spPr bwMode="auto">
            <a:xfrm>
              <a:off x="2622526" y="3246462"/>
              <a:ext cx="226250" cy="0"/>
            </a:xfrm>
            <a:prstGeom prst="line">
              <a:avLst/>
            </a:prstGeom>
            <a:grpFill/>
            <a:ln w="9525"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5BC81622-D376-D945-96A7-A8A72E8253D7}"/>
                </a:ext>
              </a:extLst>
            </p:cNvPr>
            <p:cNvSpPr/>
            <p:nvPr/>
          </p:nvSpPr>
          <p:spPr bwMode="auto">
            <a:xfrm>
              <a:off x="2848776" y="3659948"/>
              <a:ext cx="438912" cy="438912"/>
            </a:xfrm>
            <a:prstGeom prst="rect">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0.6</a:t>
              </a:r>
            </a:p>
          </p:txBody>
        </p:sp>
        <p:cxnSp>
          <p:nvCxnSpPr>
            <p:cNvPr id="16" name="Straight Connector 15">
              <a:extLst>
                <a:ext uri="{FF2B5EF4-FFF2-40B4-BE49-F238E27FC236}">
                  <a16:creationId xmlns:a16="http://schemas.microsoft.com/office/drawing/2014/main" id="{19EF58E7-08FB-1940-ABE5-C4111FE39378}"/>
                </a:ext>
              </a:extLst>
            </p:cNvPr>
            <p:cNvCxnSpPr>
              <a:cxnSpLocks/>
              <a:stCxn id="13" idx="4"/>
              <a:endCxn id="15" idx="0"/>
            </p:cNvCxnSpPr>
            <p:nvPr/>
          </p:nvCxnSpPr>
          <p:spPr bwMode="auto">
            <a:xfrm>
              <a:off x="3068232" y="3465918"/>
              <a:ext cx="0" cy="194030"/>
            </a:xfrm>
            <a:prstGeom prst="line">
              <a:avLst/>
            </a:prstGeom>
            <a:grpFill/>
            <a:ln w="9525" cap="flat" cmpd="sng" algn="ctr">
              <a:solidFill>
                <a:schemeClr val="tx1"/>
              </a:solidFill>
              <a:prstDash val="solid"/>
              <a:round/>
              <a:headEnd type="none" w="med" len="med"/>
              <a:tailEnd type="none" w="med" len="med"/>
            </a:ln>
            <a:effectLst/>
          </p:spPr>
        </p:cxnSp>
        <p:sp>
          <p:nvSpPr>
            <p:cNvPr id="17" name="Oval 16">
              <a:extLst>
                <a:ext uri="{FF2B5EF4-FFF2-40B4-BE49-F238E27FC236}">
                  <a16:creationId xmlns:a16="http://schemas.microsoft.com/office/drawing/2014/main" id="{7B715733-EDF0-5C42-B32A-FDEDB41FC497}"/>
                </a:ext>
              </a:extLst>
            </p:cNvPr>
            <p:cNvSpPr/>
            <p:nvPr/>
          </p:nvSpPr>
          <p:spPr bwMode="auto">
            <a:xfrm>
              <a:off x="2848776" y="1780876"/>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 2010</a:t>
              </a:r>
              <a:r>
                <a:rPr kumimoji="0" lang="en-US" altLang="zh-CN"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-09</a:t>
              </a:r>
              <a:endPar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8" name="Straight Connector 17">
              <a:extLst>
                <a:ext uri="{FF2B5EF4-FFF2-40B4-BE49-F238E27FC236}">
                  <a16:creationId xmlns:a16="http://schemas.microsoft.com/office/drawing/2014/main" id="{B809C1D5-88D7-7C4C-856C-F3794FD1B861}"/>
                </a:ext>
              </a:extLst>
            </p:cNvPr>
            <p:cNvCxnSpPr>
              <a:cxnSpLocks/>
              <a:stCxn id="6" idx="6"/>
              <a:endCxn id="17" idx="2"/>
            </p:cNvCxnSpPr>
            <p:nvPr/>
          </p:nvCxnSpPr>
          <p:spPr bwMode="auto">
            <a:xfrm>
              <a:off x="2622593" y="2000332"/>
              <a:ext cx="226183" cy="0"/>
            </a:xfrm>
            <a:prstGeom prst="line">
              <a:avLst/>
            </a:prstGeom>
            <a:grpFill/>
            <a:ln w="952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4D718C28-6636-C648-878F-C1CCD10ECC63}"/>
              </a:ext>
            </a:extLst>
          </p:cNvPr>
          <p:cNvGrpSpPr/>
          <p:nvPr/>
        </p:nvGrpSpPr>
        <p:grpSpPr>
          <a:xfrm>
            <a:off x="827584" y="4027670"/>
            <a:ext cx="1104074" cy="2317985"/>
            <a:chOff x="3647728" y="1755818"/>
            <a:chExt cx="1104074" cy="2317985"/>
          </a:xfrm>
          <a:noFill/>
        </p:grpSpPr>
        <p:sp>
          <p:nvSpPr>
            <p:cNvPr id="20" name="Oval 19">
              <a:extLst>
                <a:ext uri="{FF2B5EF4-FFF2-40B4-BE49-F238E27FC236}">
                  <a16:creationId xmlns:a16="http://schemas.microsoft.com/office/drawing/2014/main" id="{4F5D37C6-81BB-2B45-A130-C523D9ED1C29}"/>
                </a:ext>
              </a:extLst>
            </p:cNvPr>
            <p:cNvSpPr/>
            <p:nvPr/>
          </p:nvSpPr>
          <p:spPr bwMode="auto">
            <a:xfrm>
              <a:off x="3647795" y="1755818"/>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J</a:t>
              </a:r>
            </a:p>
          </p:txBody>
        </p:sp>
        <p:sp>
          <p:nvSpPr>
            <p:cNvPr id="21" name="Rectangle 20">
              <a:extLst>
                <a:ext uri="{FF2B5EF4-FFF2-40B4-BE49-F238E27FC236}">
                  <a16:creationId xmlns:a16="http://schemas.microsoft.com/office/drawing/2014/main" id="{F51A95BB-9CD1-6745-A2C2-50DD6997D0EC}"/>
                </a:ext>
              </a:extLst>
            </p:cNvPr>
            <p:cNvSpPr/>
            <p:nvPr/>
          </p:nvSpPr>
          <p:spPr bwMode="auto">
            <a:xfrm>
              <a:off x="3647728" y="3634891"/>
              <a:ext cx="438912" cy="438912"/>
            </a:xfrm>
            <a:prstGeom prst="rect">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201.3</a:t>
              </a:r>
            </a:p>
          </p:txBody>
        </p:sp>
        <p:sp>
          <p:nvSpPr>
            <p:cNvPr id="22" name="Oval 21">
              <a:extLst>
                <a:ext uri="{FF2B5EF4-FFF2-40B4-BE49-F238E27FC236}">
                  <a16:creationId xmlns:a16="http://schemas.microsoft.com/office/drawing/2014/main" id="{C88B37AC-0B5F-B642-8CA8-B93742D614B8}"/>
                </a:ext>
              </a:extLst>
            </p:cNvPr>
            <p:cNvSpPr/>
            <p:nvPr/>
          </p:nvSpPr>
          <p:spPr bwMode="auto">
            <a:xfrm>
              <a:off x="3647728" y="2375458"/>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a:t>
              </a:r>
            </a:p>
          </p:txBody>
        </p:sp>
        <p:sp>
          <p:nvSpPr>
            <p:cNvPr id="23" name="Oval 22">
              <a:extLst>
                <a:ext uri="{FF2B5EF4-FFF2-40B4-BE49-F238E27FC236}">
                  <a16:creationId xmlns:a16="http://schemas.microsoft.com/office/drawing/2014/main" id="{2849FAC0-FA02-6D43-85D8-A9F6AA8192D5}"/>
                </a:ext>
              </a:extLst>
            </p:cNvPr>
            <p:cNvSpPr/>
            <p:nvPr/>
          </p:nvSpPr>
          <p:spPr bwMode="auto">
            <a:xfrm>
              <a:off x="3647728" y="3001948"/>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BJT</a:t>
              </a:r>
            </a:p>
          </p:txBody>
        </p:sp>
        <p:cxnSp>
          <p:nvCxnSpPr>
            <p:cNvPr id="24" name="Straight Connector 23">
              <a:extLst>
                <a:ext uri="{FF2B5EF4-FFF2-40B4-BE49-F238E27FC236}">
                  <a16:creationId xmlns:a16="http://schemas.microsoft.com/office/drawing/2014/main" id="{1CF94B11-4B3F-E340-8E56-4AC07ED14705}"/>
                </a:ext>
              </a:extLst>
            </p:cNvPr>
            <p:cNvCxnSpPr>
              <a:cxnSpLocks/>
              <a:stCxn id="20" idx="4"/>
              <a:endCxn id="22" idx="0"/>
            </p:cNvCxnSpPr>
            <p:nvPr/>
          </p:nvCxnSpPr>
          <p:spPr bwMode="auto">
            <a:xfrm flipH="1">
              <a:off x="3867184" y="2194730"/>
              <a:ext cx="67" cy="180728"/>
            </a:xfrm>
            <a:prstGeom prst="line">
              <a:avLst/>
            </a:prstGeom>
            <a:grp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BB887596-0AE3-D540-BE6A-BB839C735774}"/>
                </a:ext>
              </a:extLst>
            </p:cNvPr>
            <p:cNvCxnSpPr>
              <a:cxnSpLocks/>
              <a:stCxn id="22" idx="4"/>
              <a:endCxn id="23" idx="0"/>
            </p:cNvCxnSpPr>
            <p:nvPr/>
          </p:nvCxnSpPr>
          <p:spPr bwMode="auto">
            <a:xfrm>
              <a:off x="3867184" y="2814370"/>
              <a:ext cx="0" cy="187578"/>
            </a:xfrm>
            <a:prstGeom prst="line">
              <a:avLst/>
            </a:prstGeom>
            <a:grp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40C91C32-6368-2740-B489-BAB29BD30525}"/>
                </a:ext>
              </a:extLst>
            </p:cNvPr>
            <p:cNvCxnSpPr>
              <a:cxnSpLocks/>
              <a:stCxn id="23" idx="4"/>
              <a:endCxn id="21" idx="0"/>
            </p:cNvCxnSpPr>
            <p:nvPr/>
          </p:nvCxnSpPr>
          <p:spPr bwMode="auto">
            <a:xfrm>
              <a:off x="3867184" y="3440860"/>
              <a:ext cx="0" cy="194031"/>
            </a:xfrm>
            <a:prstGeom prst="line">
              <a:avLst/>
            </a:prstGeom>
            <a:grpFill/>
            <a:ln w="9525" cap="flat" cmpd="sng" algn="ctr">
              <a:solidFill>
                <a:schemeClr val="tx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37647326-D2BC-F341-B32C-C1398A55A1B9}"/>
                </a:ext>
              </a:extLst>
            </p:cNvPr>
            <p:cNvSpPr/>
            <p:nvPr/>
          </p:nvSpPr>
          <p:spPr bwMode="auto">
            <a:xfrm>
              <a:off x="4312890" y="3001948"/>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BJU</a:t>
              </a:r>
            </a:p>
          </p:txBody>
        </p:sp>
        <p:cxnSp>
          <p:nvCxnSpPr>
            <p:cNvPr id="28" name="Straight Connector 27">
              <a:extLst>
                <a:ext uri="{FF2B5EF4-FFF2-40B4-BE49-F238E27FC236}">
                  <a16:creationId xmlns:a16="http://schemas.microsoft.com/office/drawing/2014/main" id="{D2C3C66C-6D15-2E47-AC00-B4E43F1005C0}"/>
                </a:ext>
              </a:extLst>
            </p:cNvPr>
            <p:cNvCxnSpPr>
              <a:cxnSpLocks/>
              <a:stCxn id="23" idx="6"/>
              <a:endCxn id="27" idx="2"/>
            </p:cNvCxnSpPr>
            <p:nvPr/>
          </p:nvCxnSpPr>
          <p:spPr bwMode="auto">
            <a:xfrm>
              <a:off x="4086640" y="3221404"/>
              <a:ext cx="226250" cy="0"/>
            </a:xfrm>
            <a:prstGeom prst="line">
              <a:avLst/>
            </a:prstGeom>
            <a:grpFill/>
            <a:ln w="9525"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14166E64-5186-DC48-B7FA-B9D8617B4763}"/>
                </a:ext>
              </a:extLst>
            </p:cNvPr>
            <p:cNvSpPr/>
            <p:nvPr/>
          </p:nvSpPr>
          <p:spPr bwMode="auto">
            <a:xfrm>
              <a:off x="4312890" y="3634890"/>
              <a:ext cx="438912" cy="438912"/>
            </a:xfrm>
            <a:prstGeom prst="rect">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0.2</a:t>
              </a:r>
            </a:p>
          </p:txBody>
        </p:sp>
        <p:cxnSp>
          <p:nvCxnSpPr>
            <p:cNvPr id="30" name="Straight Connector 29">
              <a:extLst>
                <a:ext uri="{FF2B5EF4-FFF2-40B4-BE49-F238E27FC236}">
                  <a16:creationId xmlns:a16="http://schemas.microsoft.com/office/drawing/2014/main" id="{CFE9B150-F01A-E041-A9BE-61EDA9A37675}"/>
                </a:ext>
              </a:extLst>
            </p:cNvPr>
            <p:cNvCxnSpPr>
              <a:cxnSpLocks/>
              <a:stCxn id="27" idx="4"/>
              <a:endCxn id="29" idx="0"/>
            </p:cNvCxnSpPr>
            <p:nvPr/>
          </p:nvCxnSpPr>
          <p:spPr bwMode="auto">
            <a:xfrm>
              <a:off x="4532346" y="3440860"/>
              <a:ext cx="0" cy="194030"/>
            </a:xfrm>
            <a:prstGeom prst="line">
              <a:avLst/>
            </a:prstGeom>
            <a:grpFill/>
            <a:ln w="9525" cap="flat" cmpd="sng" algn="ctr">
              <a:solidFill>
                <a:schemeClr val="tx1"/>
              </a:solidFill>
              <a:prstDash val="solid"/>
              <a:round/>
              <a:headEnd type="none" w="med" len="med"/>
              <a:tailEnd type="none" w="med" len="med"/>
            </a:ln>
            <a:effectLst/>
          </p:spPr>
        </p:cxnSp>
        <p:sp>
          <p:nvSpPr>
            <p:cNvPr id="31" name="Oval 30">
              <a:extLst>
                <a:ext uri="{FF2B5EF4-FFF2-40B4-BE49-F238E27FC236}">
                  <a16:creationId xmlns:a16="http://schemas.microsoft.com/office/drawing/2014/main" id="{9711AE26-A9E1-8341-8999-91DD770583B8}"/>
                </a:ext>
              </a:extLst>
            </p:cNvPr>
            <p:cNvSpPr/>
            <p:nvPr/>
          </p:nvSpPr>
          <p:spPr bwMode="auto">
            <a:xfrm>
              <a:off x="4312890" y="1755818"/>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2012-08</a:t>
              </a:r>
            </a:p>
          </p:txBody>
        </p:sp>
        <p:cxnSp>
          <p:nvCxnSpPr>
            <p:cNvPr id="32" name="Straight Connector 31">
              <a:extLst>
                <a:ext uri="{FF2B5EF4-FFF2-40B4-BE49-F238E27FC236}">
                  <a16:creationId xmlns:a16="http://schemas.microsoft.com/office/drawing/2014/main" id="{57C15676-F399-2E47-9B94-4134146F5690}"/>
                </a:ext>
              </a:extLst>
            </p:cNvPr>
            <p:cNvCxnSpPr>
              <a:cxnSpLocks/>
              <a:stCxn id="20" idx="6"/>
              <a:endCxn id="31" idx="2"/>
            </p:cNvCxnSpPr>
            <p:nvPr/>
          </p:nvCxnSpPr>
          <p:spPr bwMode="auto">
            <a:xfrm>
              <a:off x="4086707" y="1975274"/>
              <a:ext cx="226183" cy="0"/>
            </a:xfrm>
            <a:prstGeom prst="line">
              <a:avLst/>
            </a:prstGeom>
            <a:grpFill/>
            <a:ln w="9525" cap="flat" cmpd="sng" algn="ctr">
              <a:solidFill>
                <a:schemeClr val="tx1"/>
              </a:solidFill>
              <a:prstDash val="solid"/>
              <a:round/>
              <a:headEnd type="none" w="med" len="med"/>
              <a:tailEnd type="none" w="med" len="med"/>
            </a:ln>
            <a:effectLst/>
          </p:spPr>
        </p:cxnSp>
      </p:grpSp>
      <p:grpSp>
        <p:nvGrpSpPr>
          <p:cNvPr id="33" name="Group 32">
            <a:extLst>
              <a:ext uri="{FF2B5EF4-FFF2-40B4-BE49-F238E27FC236}">
                <a16:creationId xmlns:a16="http://schemas.microsoft.com/office/drawing/2014/main" id="{737443C1-4BEB-BF47-8BD6-FE173EB66514}"/>
              </a:ext>
            </a:extLst>
          </p:cNvPr>
          <p:cNvGrpSpPr/>
          <p:nvPr/>
        </p:nvGrpSpPr>
        <p:grpSpPr>
          <a:xfrm>
            <a:off x="843389" y="1381641"/>
            <a:ext cx="1104074" cy="2317985"/>
            <a:chOff x="748567" y="1797222"/>
            <a:chExt cx="1104074" cy="2317985"/>
          </a:xfrm>
          <a:noFill/>
        </p:grpSpPr>
        <p:sp>
          <p:nvSpPr>
            <p:cNvPr id="34" name="Oval 33">
              <a:extLst>
                <a:ext uri="{FF2B5EF4-FFF2-40B4-BE49-F238E27FC236}">
                  <a16:creationId xmlns:a16="http://schemas.microsoft.com/office/drawing/2014/main" id="{2D6EAE41-BB4A-144E-B20B-8EA9A6EFFD28}"/>
                </a:ext>
              </a:extLst>
            </p:cNvPr>
            <p:cNvSpPr/>
            <p:nvPr/>
          </p:nvSpPr>
          <p:spPr bwMode="auto">
            <a:xfrm>
              <a:off x="748634" y="1797222"/>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J</a:t>
              </a:r>
            </a:p>
          </p:txBody>
        </p:sp>
        <p:sp>
          <p:nvSpPr>
            <p:cNvPr id="35" name="Rectangle 34">
              <a:extLst>
                <a:ext uri="{FF2B5EF4-FFF2-40B4-BE49-F238E27FC236}">
                  <a16:creationId xmlns:a16="http://schemas.microsoft.com/office/drawing/2014/main" id="{1F4EB2A0-5D8A-8947-923F-C8F9681406A9}"/>
                </a:ext>
              </a:extLst>
            </p:cNvPr>
            <p:cNvSpPr/>
            <p:nvPr/>
          </p:nvSpPr>
          <p:spPr bwMode="auto">
            <a:xfrm>
              <a:off x="748567" y="3676295"/>
              <a:ext cx="438912" cy="438912"/>
            </a:xfrm>
            <a:prstGeom prst="rect">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199.6</a:t>
              </a:r>
            </a:p>
          </p:txBody>
        </p:sp>
        <p:sp>
          <p:nvSpPr>
            <p:cNvPr id="36" name="Oval 35">
              <a:extLst>
                <a:ext uri="{FF2B5EF4-FFF2-40B4-BE49-F238E27FC236}">
                  <a16:creationId xmlns:a16="http://schemas.microsoft.com/office/drawing/2014/main" id="{E25AF563-C8A4-E144-A0BC-A826B92CA1AA}"/>
                </a:ext>
              </a:extLst>
            </p:cNvPr>
            <p:cNvSpPr/>
            <p:nvPr/>
          </p:nvSpPr>
          <p:spPr bwMode="auto">
            <a:xfrm>
              <a:off x="748567" y="2416862"/>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a:t>
              </a:r>
            </a:p>
          </p:txBody>
        </p:sp>
        <p:sp>
          <p:nvSpPr>
            <p:cNvPr id="37" name="Oval 36">
              <a:extLst>
                <a:ext uri="{FF2B5EF4-FFF2-40B4-BE49-F238E27FC236}">
                  <a16:creationId xmlns:a16="http://schemas.microsoft.com/office/drawing/2014/main" id="{5BB5CBBD-B8A9-0048-8224-91CAAC1F95DE}"/>
                </a:ext>
              </a:extLst>
            </p:cNvPr>
            <p:cNvSpPr/>
            <p:nvPr/>
          </p:nvSpPr>
          <p:spPr bwMode="auto">
            <a:xfrm>
              <a:off x="748567" y="3043352"/>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BJP</a:t>
              </a:r>
            </a:p>
          </p:txBody>
        </p:sp>
        <p:cxnSp>
          <p:nvCxnSpPr>
            <p:cNvPr id="38" name="Straight Connector 37">
              <a:extLst>
                <a:ext uri="{FF2B5EF4-FFF2-40B4-BE49-F238E27FC236}">
                  <a16:creationId xmlns:a16="http://schemas.microsoft.com/office/drawing/2014/main" id="{C18B35D3-0E48-0443-AB1A-E23809A6EAEA}"/>
                </a:ext>
              </a:extLst>
            </p:cNvPr>
            <p:cNvCxnSpPr>
              <a:cxnSpLocks/>
              <a:stCxn id="34" idx="4"/>
              <a:endCxn id="36" idx="0"/>
            </p:cNvCxnSpPr>
            <p:nvPr/>
          </p:nvCxnSpPr>
          <p:spPr bwMode="auto">
            <a:xfrm flipH="1">
              <a:off x="968023" y="2236134"/>
              <a:ext cx="67" cy="180728"/>
            </a:xfrm>
            <a:prstGeom prst="line">
              <a:avLst/>
            </a:prstGeom>
            <a:grp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C50DDDA2-874D-D343-9162-FDAC09CEABDD}"/>
                </a:ext>
              </a:extLst>
            </p:cNvPr>
            <p:cNvCxnSpPr>
              <a:cxnSpLocks/>
              <a:stCxn id="36" idx="4"/>
              <a:endCxn id="37" idx="0"/>
            </p:cNvCxnSpPr>
            <p:nvPr/>
          </p:nvCxnSpPr>
          <p:spPr bwMode="auto">
            <a:xfrm>
              <a:off x="968023" y="2855774"/>
              <a:ext cx="0" cy="187578"/>
            </a:xfrm>
            <a:prstGeom prst="line">
              <a:avLst/>
            </a:prstGeom>
            <a:grpFill/>
            <a:ln w="9525"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847E12FA-CC28-0942-AC8E-640B2808142A}"/>
                </a:ext>
              </a:extLst>
            </p:cNvPr>
            <p:cNvCxnSpPr>
              <a:cxnSpLocks/>
              <a:stCxn id="37" idx="4"/>
              <a:endCxn id="35" idx="0"/>
            </p:cNvCxnSpPr>
            <p:nvPr/>
          </p:nvCxnSpPr>
          <p:spPr bwMode="auto">
            <a:xfrm>
              <a:off x="968023" y="3482264"/>
              <a:ext cx="0" cy="194031"/>
            </a:xfrm>
            <a:prstGeom prst="line">
              <a:avLst/>
            </a:prstGeom>
            <a:grpFill/>
            <a:ln w="9525" cap="flat" cmpd="sng" algn="ctr">
              <a:solidFill>
                <a:schemeClr val="tx1"/>
              </a:solidFill>
              <a:prstDash val="solid"/>
              <a:round/>
              <a:headEnd type="none" w="med" len="med"/>
              <a:tailEnd type="none" w="med" len="med"/>
            </a:ln>
            <a:effectLst/>
          </p:spPr>
        </p:cxnSp>
        <p:sp>
          <p:nvSpPr>
            <p:cNvPr id="41" name="Oval 40">
              <a:extLst>
                <a:ext uri="{FF2B5EF4-FFF2-40B4-BE49-F238E27FC236}">
                  <a16:creationId xmlns:a16="http://schemas.microsoft.com/office/drawing/2014/main" id="{A9614F54-5FBB-5140-8437-69DB28C3B62D}"/>
                </a:ext>
              </a:extLst>
            </p:cNvPr>
            <p:cNvSpPr/>
            <p:nvPr/>
          </p:nvSpPr>
          <p:spPr bwMode="auto">
            <a:xfrm>
              <a:off x="1413729" y="3043352"/>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BJU</a:t>
              </a:r>
            </a:p>
          </p:txBody>
        </p:sp>
        <p:cxnSp>
          <p:nvCxnSpPr>
            <p:cNvPr id="42" name="Straight Connector 41">
              <a:extLst>
                <a:ext uri="{FF2B5EF4-FFF2-40B4-BE49-F238E27FC236}">
                  <a16:creationId xmlns:a16="http://schemas.microsoft.com/office/drawing/2014/main" id="{9509C368-85CD-6947-B53D-7104EAF86B48}"/>
                </a:ext>
              </a:extLst>
            </p:cNvPr>
            <p:cNvCxnSpPr>
              <a:cxnSpLocks/>
              <a:stCxn id="37" idx="6"/>
              <a:endCxn id="41" idx="2"/>
            </p:cNvCxnSpPr>
            <p:nvPr/>
          </p:nvCxnSpPr>
          <p:spPr bwMode="auto">
            <a:xfrm>
              <a:off x="1187479" y="3262808"/>
              <a:ext cx="226250" cy="0"/>
            </a:xfrm>
            <a:prstGeom prst="line">
              <a:avLst/>
            </a:prstGeom>
            <a:grpFill/>
            <a:ln w="9525" cap="flat" cmpd="sng" algn="ctr">
              <a:solidFill>
                <a:schemeClr val="tx1"/>
              </a:solidFill>
              <a:prstDash val="solid"/>
              <a:round/>
              <a:headEnd type="none" w="med" len="med"/>
              <a:tailEnd type="none" w="med" len="med"/>
            </a:ln>
            <a:effectLst/>
          </p:spPr>
        </p:cxnSp>
        <p:sp>
          <p:nvSpPr>
            <p:cNvPr id="43" name="Rectangle 42">
              <a:extLst>
                <a:ext uri="{FF2B5EF4-FFF2-40B4-BE49-F238E27FC236}">
                  <a16:creationId xmlns:a16="http://schemas.microsoft.com/office/drawing/2014/main" id="{EA8B5677-4C4C-E14A-BAA0-FE8C0FB7C9B4}"/>
                </a:ext>
              </a:extLst>
            </p:cNvPr>
            <p:cNvSpPr/>
            <p:nvPr/>
          </p:nvSpPr>
          <p:spPr bwMode="auto">
            <a:xfrm>
              <a:off x="1413729" y="3676294"/>
              <a:ext cx="438912" cy="438912"/>
            </a:xfrm>
            <a:prstGeom prst="rect">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0.6</a:t>
              </a:r>
            </a:p>
          </p:txBody>
        </p:sp>
        <p:cxnSp>
          <p:nvCxnSpPr>
            <p:cNvPr id="44" name="Straight Connector 43">
              <a:extLst>
                <a:ext uri="{FF2B5EF4-FFF2-40B4-BE49-F238E27FC236}">
                  <a16:creationId xmlns:a16="http://schemas.microsoft.com/office/drawing/2014/main" id="{341CBE69-BAE8-834B-8604-8913C577A754}"/>
                </a:ext>
              </a:extLst>
            </p:cNvPr>
            <p:cNvCxnSpPr>
              <a:cxnSpLocks/>
              <a:stCxn id="41" idx="4"/>
              <a:endCxn id="43" idx="0"/>
            </p:cNvCxnSpPr>
            <p:nvPr/>
          </p:nvCxnSpPr>
          <p:spPr bwMode="auto">
            <a:xfrm>
              <a:off x="1633185" y="3482264"/>
              <a:ext cx="0" cy="194030"/>
            </a:xfrm>
            <a:prstGeom prst="line">
              <a:avLst/>
            </a:prstGeom>
            <a:grpFill/>
            <a:ln w="9525" cap="flat" cmpd="sng" algn="ctr">
              <a:solidFill>
                <a:schemeClr val="tx1"/>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954FE9B6-702A-F14A-AA73-E9E7BB99DC71}"/>
                </a:ext>
              </a:extLst>
            </p:cNvPr>
            <p:cNvSpPr/>
            <p:nvPr/>
          </p:nvSpPr>
          <p:spPr bwMode="auto">
            <a:xfrm>
              <a:off x="1413729" y="1797222"/>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latin typeface="Arial" pitchFamily="-110" charset="0"/>
                  <a:ea typeface="ＭＳ Ｐゴシック" pitchFamily="-110" charset="-128"/>
                  <a:cs typeface="ＭＳ Ｐゴシック" pitchFamily="-110" charset="-128"/>
                </a:rPr>
                <a:t>v. </a:t>
              </a: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2004</a:t>
              </a:r>
              <a:r>
                <a:rPr kumimoji="0" lang="en-US" altLang="zh-CN"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-04</a:t>
              </a:r>
              <a:endPar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46" name="Straight Connector 45">
              <a:extLst>
                <a:ext uri="{FF2B5EF4-FFF2-40B4-BE49-F238E27FC236}">
                  <a16:creationId xmlns:a16="http://schemas.microsoft.com/office/drawing/2014/main" id="{996F56FC-180A-4642-B072-D577D0D5F84C}"/>
                </a:ext>
              </a:extLst>
            </p:cNvPr>
            <p:cNvCxnSpPr>
              <a:cxnSpLocks/>
              <a:stCxn id="34" idx="6"/>
              <a:endCxn id="45" idx="2"/>
            </p:cNvCxnSpPr>
            <p:nvPr/>
          </p:nvCxnSpPr>
          <p:spPr bwMode="auto">
            <a:xfrm>
              <a:off x="1187546" y="2016678"/>
              <a:ext cx="226183" cy="0"/>
            </a:xfrm>
            <a:prstGeom prst="line">
              <a:avLst/>
            </a:prstGeom>
            <a:grpFill/>
            <a:ln w="9525" cap="flat" cmpd="sng" algn="ctr">
              <a:solidFill>
                <a:schemeClr val="tx1"/>
              </a:solidFill>
              <a:prstDash val="solid"/>
              <a:round/>
              <a:headEnd type="none" w="med" len="med"/>
              <a:tailEnd type="none" w="med" len="med"/>
            </a:ln>
            <a:effectLst/>
          </p:spPr>
        </p:cxnSp>
      </p:grpSp>
      <p:grpSp>
        <p:nvGrpSpPr>
          <p:cNvPr id="47" name="Group 46">
            <a:extLst>
              <a:ext uri="{FF2B5EF4-FFF2-40B4-BE49-F238E27FC236}">
                <a16:creationId xmlns:a16="http://schemas.microsoft.com/office/drawing/2014/main" id="{CF726BEE-74E6-5A43-8DD0-7CE376F14CA3}"/>
              </a:ext>
            </a:extLst>
          </p:cNvPr>
          <p:cNvGrpSpPr/>
          <p:nvPr/>
        </p:nvGrpSpPr>
        <p:grpSpPr>
          <a:xfrm>
            <a:off x="2274025" y="4027670"/>
            <a:ext cx="1104074" cy="2317985"/>
            <a:chOff x="5087888" y="1755817"/>
            <a:chExt cx="1104074" cy="2317985"/>
          </a:xfrm>
          <a:noFill/>
        </p:grpSpPr>
        <p:sp>
          <p:nvSpPr>
            <p:cNvPr id="48" name="Oval 47">
              <a:extLst>
                <a:ext uri="{FF2B5EF4-FFF2-40B4-BE49-F238E27FC236}">
                  <a16:creationId xmlns:a16="http://schemas.microsoft.com/office/drawing/2014/main" id="{9A7811FF-BB0F-9241-9122-197DBBC042B4}"/>
                </a:ext>
              </a:extLst>
            </p:cNvPr>
            <p:cNvSpPr/>
            <p:nvPr/>
          </p:nvSpPr>
          <p:spPr bwMode="auto">
            <a:xfrm>
              <a:off x="5087955" y="1755817"/>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J</a:t>
              </a:r>
            </a:p>
          </p:txBody>
        </p:sp>
        <p:sp>
          <p:nvSpPr>
            <p:cNvPr id="49" name="Rectangle 48">
              <a:extLst>
                <a:ext uri="{FF2B5EF4-FFF2-40B4-BE49-F238E27FC236}">
                  <a16:creationId xmlns:a16="http://schemas.microsoft.com/office/drawing/2014/main" id="{8E8D437B-1865-AC40-802C-52278E2F2C25}"/>
                </a:ext>
              </a:extLst>
            </p:cNvPr>
            <p:cNvSpPr/>
            <p:nvPr/>
          </p:nvSpPr>
          <p:spPr bwMode="auto">
            <a:xfrm>
              <a:off x="5087888" y="3634890"/>
              <a:ext cx="438912" cy="438912"/>
            </a:xfrm>
            <a:prstGeom prst="rect">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201.3</a:t>
              </a:r>
            </a:p>
          </p:txBody>
        </p:sp>
        <p:sp>
          <p:nvSpPr>
            <p:cNvPr id="50" name="Oval 49">
              <a:extLst>
                <a:ext uri="{FF2B5EF4-FFF2-40B4-BE49-F238E27FC236}">
                  <a16:creationId xmlns:a16="http://schemas.microsoft.com/office/drawing/2014/main" id="{B61A90CE-9EA8-E94E-9D4B-5CD8A6AC41A5}"/>
                </a:ext>
              </a:extLst>
            </p:cNvPr>
            <p:cNvSpPr/>
            <p:nvPr/>
          </p:nvSpPr>
          <p:spPr bwMode="auto">
            <a:xfrm>
              <a:off x="5087888" y="2375457"/>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a:t>
              </a:r>
            </a:p>
          </p:txBody>
        </p:sp>
        <p:sp>
          <p:nvSpPr>
            <p:cNvPr id="51" name="Oval 50">
              <a:extLst>
                <a:ext uri="{FF2B5EF4-FFF2-40B4-BE49-F238E27FC236}">
                  <a16:creationId xmlns:a16="http://schemas.microsoft.com/office/drawing/2014/main" id="{4FB379B9-3950-A245-B3F9-7A83953A3FB2}"/>
                </a:ext>
              </a:extLst>
            </p:cNvPr>
            <p:cNvSpPr/>
            <p:nvPr/>
          </p:nvSpPr>
          <p:spPr bwMode="auto">
            <a:xfrm>
              <a:off x="5087888" y="3001947"/>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BJT</a:t>
              </a:r>
            </a:p>
          </p:txBody>
        </p:sp>
        <p:cxnSp>
          <p:nvCxnSpPr>
            <p:cNvPr id="52" name="Straight Connector 51">
              <a:extLst>
                <a:ext uri="{FF2B5EF4-FFF2-40B4-BE49-F238E27FC236}">
                  <a16:creationId xmlns:a16="http://schemas.microsoft.com/office/drawing/2014/main" id="{A0B365A8-17E9-0546-AE9B-89D0DB1C1874}"/>
                </a:ext>
              </a:extLst>
            </p:cNvPr>
            <p:cNvCxnSpPr>
              <a:cxnSpLocks/>
              <a:stCxn id="48" idx="4"/>
              <a:endCxn id="50" idx="0"/>
            </p:cNvCxnSpPr>
            <p:nvPr/>
          </p:nvCxnSpPr>
          <p:spPr bwMode="auto">
            <a:xfrm flipH="1">
              <a:off x="5307344" y="2194729"/>
              <a:ext cx="67" cy="180728"/>
            </a:xfrm>
            <a:prstGeom prst="line">
              <a:avLst/>
            </a:prstGeom>
            <a:grpFill/>
            <a:ln w="9525"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57551B52-6D78-A24D-864F-250FC1370882}"/>
                </a:ext>
              </a:extLst>
            </p:cNvPr>
            <p:cNvCxnSpPr>
              <a:cxnSpLocks/>
              <a:stCxn id="50" idx="4"/>
              <a:endCxn id="51" idx="0"/>
            </p:cNvCxnSpPr>
            <p:nvPr/>
          </p:nvCxnSpPr>
          <p:spPr bwMode="auto">
            <a:xfrm>
              <a:off x="5307344" y="2814369"/>
              <a:ext cx="0" cy="187578"/>
            </a:xfrm>
            <a:prstGeom prst="line">
              <a:avLst/>
            </a:prstGeom>
            <a:grp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19928A44-D5E1-6B45-A987-6CEFBA87D469}"/>
                </a:ext>
              </a:extLst>
            </p:cNvPr>
            <p:cNvCxnSpPr>
              <a:cxnSpLocks/>
              <a:stCxn id="51" idx="4"/>
              <a:endCxn id="49" idx="0"/>
            </p:cNvCxnSpPr>
            <p:nvPr/>
          </p:nvCxnSpPr>
          <p:spPr bwMode="auto">
            <a:xfrm>
              <a:off x="5307344" y="3440859"/>
              <a:ext cx="0" cy="194031"/>
            </a:xfrm>
            <a:prstGeom prst="line">
              <a:avLst/>
            </a:prstGeom>
            <a:grpFill/>
            <a:ln w="9525" cap="flat" cmpd="sng" algn="ctr">
              <a:solidFill>
                <a:schemeClr val="tx1"/>
              </a:solidFill>
              <a:prstDash val="solid"/>
              <a:round/>
              <a:headEnd type="none" w="med" len="med"/>
              <a:tailEnd type="none" w="med" len="med"/>
            </a:ln>
            <a:effectLst/>
          </p:spPr>
        </p:cxnSp>
        <p:sp>
          <p:nvSpPr>
            <p:cNvPr id="55" name="Oval 54">
              <a:extLst>
                <a:ext uri="{FF2B5EF4-FFF2-40B4-BE49-F238E27FC236}">
                  <a16:creationId xmlns:a16="http://schemas.microsoft.com/office/drawing/2014/main" id="{89336049-1C0C-1B4E-9387-18401A2CF5B4}"/>
                </a:ext>
              </a:extLst>
            </p:cNvPr>
            <p:cNvSpPr/>
            <p:nvPr/>
          </p:nvSpPr>
          <p:spPr bwMode="auto">
            <a:xfrm>
              <a:off x="5753050" y="3001947"/>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BJU</a:t>
              </a:r>
            </a:p>
          </p:txBody>
        </p:sp>
        <p:cxnSp>
          <p:nvCxnSpPr>
            <p:cNvPr id="56" name="Straight Connector 55">
              <a:extLst>
                <a:ext uri="{FF2B5EF4-FFF2-40B4-BE49-F238E27FC236}">
                  <a16:creationId xmlns:a16="http://schemas.microsoft.com/office/drawing/2014/main" id="{F7610B9B-825C-114E-B4E3-D5F76B142FB5}"/>
                </a:ext>
              </a:extLst>
            </p:cNvPr>
            <p:cNvCxnSpPr>
              <a:cxnSpLocks/>
              <a:stCxn id="51" idx="6"/>
              <a:endCxn id="55" idx="2"/>
            </p:cNvCxnSpPr>
            <p:nvPr/>
          </p:nvCxnSpPr>
          <p:spPr bwMode="auto">
            <a:xfrm>
              <a:off x="5526800" y="3221403"/>
              <a:ext cx="226250" cy="0"/>
            </a:xfrm>
            <a:prstGeom prst="line">
              <a:avLst/>
            </a:prstGeom>
            <a:grpFill/>
            <a:ln w="9525" cap="flat" cmpd="sng" algn="ctr">
              <a:solidFill>
                <a:schemeClr val="tx1"/>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49A10630-7339-CC4C-9DB7-B268D2E8FE64}"/>
                </a:ext>
              </a:extLst>
            </p:cNvPr>
            <p:cNvSpPr/>
            <p:nvPr/>
          </p:nvSpPr>
          <p:spPr bwMode="auto">
            <a:xfrm>
              <a:off x="5753050" y="3634889"/>
              <a:ext cx="438912" cy="438912"/>
            </a:xfrm>
            <a:prstGeom prst="rect">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0.2</a:t>
              </a:r>
            </a:p>
          </p:txBody>
        </p:sp>
        <p:cxnSp>
          <p:nvCxnSpPr>
            <p:cNvPr id="58" name="Straight Connector 57">
              <a:extLst>
                <a:ext uri="{FF2B5EF4-FFF2-40B4-BE49-F238E27FC236}">
                  <a16:creationId xmlns:a16="http://schemas.microsoft.com/office/drawing/2014/main" id="{0376A676-9646-414E-B3AE-DDDFA511C21E}"/>
                </a:ext>
              </a:extLst>
            </p:cNvPr>
            <p:cNvCxnSpPr>
              <a:cxnSpLocks/>
              <a:stCxn id="55" idx="4"/>
              <a:endCxn id="57" idx="0"/>
            </p:cNvCxnSpPr>
            <p:nvPr/>
          </p:nvCxnSpPr>
          <p:spPr bwMode="auto">
            <a:xfrm>
              <a:off x="5972506" y="3440859"/>
              <a:ext cx="0" cy="194030"/>
            </a:xfrm>
            <a:prstGeom prst="line">
              <a:avLst/>
            </a:prstGeom>
            <a:grpFill/>
            <a:ln w="9525" cap="flat" cmpd="sng" algn="ctr">
              <a:solidFill>
                <a:schemeClr val="tx1"/>
              </a:solidFill>
              <a:prstDash val="solid"/>
              <a:round/>
              <a:headEnd type="none" w="med" len="med"/>
              <a:tailEnd type="none" w="med" len="med"/>
            </a:ln>
            <a:effectLst/>
          </p:spPr>
        </p:cxnSp>
        <p:sp>
          <p:nvSpPr>
            <p:cNvPr id="59" name="Oval 58">
              <a:extLst>
                <a:ext uri="{FF2B5EF4-FFF2-40B4-BE49-F238E27FC236}">
                  <a16:creationId xmlns:a16="http://schemas.microsoft.com/office/drawing/2014/main" id="{3E5AFB31-49F7-A241-8C7D-AB9E213C33A0}"/>
                </a:ext>
              </a:extLst>
            </p:cNvPr>
            <p:cNvSpPr/>
            <p:nvPr/>
          </p:nvSpPr>
          <p:spPr bwMode="auto">
            <a:xfrm>
              <a:off x="5753050" y="1755817"/>
              <a:ext cx="438912" cy="438912"/>
            </a:xfrm>
            <a:prstGeom prst="ellipse">
              <a:avLst/>
            </a:prstGeom>
            <a:grp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2017-02</a:t>
              </a:r>
            </a:p>
          </p:txBody>
        </p:sp>
        <p:cxnSp>
          <p:nvCxnSpPr>
            <p:cNvPr id="60" name="Straight Connector 59">
              <a:extLst>
                <a:ext uri="{FF2B5EF4-FFF2-40B4-BE49-F238E27FC236}">
                  <a16:creationId xmlns:a16="http://schemas.microsoft.com/office/drawing/2014/main" id="{E8DB86D6-6497-7646-8D17-EF4D1EB87AE1}"/>
                </a:ext>
              </a:extLst>
            </p:cNvPr>
            <p:cNvCxnSpPr>
              <a:cxnSpLocks/>
              <a:stCxn id="48" idx="6"/>
              <a:endCxn id="59" idx="2"/>
            </p:cNvCxnSpPr>
            <p:nvPr/>
          </p:nvCxnSpPr>
          <p:spPr bwMode="auto">
            <a:xfrm>
              <a:off x="5526867" y="1975273"/>
              <a:ext cx="226183" cy="0"/>
            </a:xfrm>
            <a:prstGeom prst="line">
              <a:avLst/>
            </a:prstGeom>
            <a:grpFill/>
            <a:ln w="9525" cap="flat" cmpd="sng" algn="ctr">
              <a:solidFill>
                <a:schemeClr val="tx1"/>
              </a:solidFill>
              <a:prstDash val="solid"/>
              <a:round/>
              <a:headEnd type="none" w="med" len="med"/>
              <a:tailEnd type="none" w="med" len="med"/>
            </a:ln>
            <a:effectLst/>
          </p:spPr>
        </p:cxnSp>
      </p:grpSp>
      <p:grpSp>
        <p:nvGrpSpPr>
          <p:cNvPr id="61" name="Group 60">
            <a:extLst>
              <a:ext uri="{FF2B5EF4-FFF2-40B4-BE49-F238E27FC236}">
                <a16:creationId xmlns:a16="http://schemas.microsoft.com/office/drawing/2014/main" id="{0261602C-2D41-BA4C-AAC0-509E47E41CF7}"/>
              </a:ext>
            </a:extLst>
          </p:cNvPr>
          <p:cNvGrpSpPr/>
          <p:nvPr/>
        </p:nvGrpSpPr>
        <p:grpSpPr>
          <a:xfrm>
            <a:off x="4360598" y="2003256"/>
            <a:ext cx="3608155" cy="3490000"/>
            <a:chOff x="7600413" y="1773748"/>
            <a:chExt cx="3608155" cy="3490000"/>
          </a:xfrm>
        </p:grpSpPr>
        <p:sp>
          <p:nvSpPr>
            <p:cNvPr id="62" name="Oval 61">
              <a:extLst>
                <a:ext uri="{FF2B5EF4-FFF2-40B4-BE49-F238E27FC236}">
                  <a16:creationId xmlns:a16="http://schemas.microsoft.com/office/drawing/2014/main" id="{533DA5A3-D7D0-7C41-9106-7E4192E4942E}"/>
                </a:ext>
              </a:extLst>
            </p:cNvPr>
            <p:cNvSpPr/>
            <p:nvPr/>
          </p:nvSpPr>
          <p:spPr bwMode="auto">
            <a:xfrm>
              <a:off x="8815744" y="2308224"/>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J</a:t>
              </a:r>
            </a:p>
          </p:txBody>
        </p:sp>
        <p:sp>
          <p:nvSpPr>
            <p:cNvPr id="63" name="Rectangle 62">
              <a:extLst>
                <a:ext uri="{FF2B5EF4-FFF2-40B4-BE49-F238E27FC236}">
                  <a16:creationId xmlns:a16="http://schemas.microsoft.com/office/drawing/2014/main" id="{E45075E4-5EEF-EE45-AC1D-069E1403B4FD}"/>
                </a:ext>
              </a:extLst>
            </p:cNvPr>
            <p:cNvSpPr/>
            <p:nvPr/>
          </p:nvSpPr>
          <p:spPr bwMode="auto">
            <a:xfrm>
              <a:off x="8815677" y="4173344"/>
              <a:ext cx="438912" cy="438912"/>
            </a:xfrm>
            <a:prstGeom prst="rect">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201.3</a:t>
              </a:r>
            </a:p>
          </p:txBody>
        </p:sp>
        <p:sp>
          <p:nvSpPr>
            <p:cNvPr id="64" name="Oval 63">
              <a:extLst>
                <a:ext uri="{FF2B5EF4-FFF2-40B4-BE49-F238E27FC236}">
                  <a16:creationId xmlns:a16="http://schemas.microsoft.com/office/drawing/2014/main" id="{DC8E42A0-5EF0-314E-9989-D561E4075704}"/>
                </a:ext>
              </a:extLst>
            </p:cNvPr>
            <p:cNvSpPr/>
            <p:nvPr/>
          </p:nvSpPr>
          <p:spPr bwMode="auto">
            <a:xfrm>
              <a:off x="8815677" y="2927864"/>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a:t>
              </a:r>
            </a:p>
          </p:txBody>
        </p:sp>
        <p:sp>
          <p:nvSpPr>
            <p:cNvPr id="65" name="Oval 64">
              <a:extLst>
                <a:ext uri="{FF2B5EF4-FFF2-40B4-BE49-F238E27FC236}">
                  <a16:creationId xmlns:a16="http://schemas.microsoft.com/office/drawing/2014/main" id="{A822CA96-607B-494A-BF66-01C7ECBE827D}"/>
                </a:ext>
              </a:extLst>
            </p:cNvPr>
            <p:cNvSpPr/>
            <p:nvPr/>
          </p:nvSpPr>
          <p:spPr bwMode="auto">
            <a:xfrm>
              <a:off x="8815677" y="3554354"/>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BJT</a:t>
              </a:r>
            </a:p>
          </p:txBody>
        </p:sp>
        <p:cxnSp>
          <p:nvCxnSpPr>
            <p:cNvPr id="66" name="Straight Connector 65">
              <a:extLst>
                <a:ext uri="{FF2B5EF4-FFF2-40B4-BE49-F238E27FC236}">
                  <a16:creationId xmlns:a16="http://schemas.microsoft.com/office/drawing/2014/main" id="{68BA9531-DBBF-C94A-B578-32FF86D9CC42}"/>
                </a:ext>
              </a:extLst>
            </p:cNvPr>
            <p:cNvCxnSpPr>
              <a:cxnSpLocks/>
              <a:stCxn id="62" idx="4"/>
              <a:endCxn id="64" idx="0"/>
            </p:cNvCxnSpPr>
            <p:nvPr/>
          </p:nvCxnSpPr>
          <p:spPr bwMode="auto">
            <a:xfrm flipH="1">
              <a:off x="9035133" y="2747136"/>
              <a:ext cx="67" cy="180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1C83C783-D182-644E-BF29-F649EE57370A}"/>
                </a:ext>
              </a:extLst>
            </p:cNvPr>
            <p:cNvCxnSpPr>
              <a:cxnSpLocks/>
              <a:stCxn id="64" idx="4"/>
              <a:endCxn id="65" idx="0"/>
            </p:cNvCxnSpPr>
            <p:nvPr/>
          </p:nvCxnSpPr>
          <p:spPr bwMode="auto">
            <a:xfrm>
              <a:off x="9035133" y="3366776"/>
              <a:ext cx="0" cy="18757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E4E015F3-B135-D14E-B272-C7C8D9990519}"/>
                </a:ext>
              </a:extLst>
            </p:cNvPr>
            <p:cNvCxnSpPr>
              <a:cxnSpLocks/>
              <a:stCxn id="65" idx="4"/>
              <a:endCxn id="63" idx="0"/>
            </p:cNvCxnSpPr>
            <p:nvPr/>
          </p:nvCxnSpPr>
          <p:spPr bwMode="auto">
            <a:xfrm>
              <a:off x="9035133" y="3993266"/>
              <a:ext cx="0" cy="1800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9" name="Oval 68">
              <a:extLst>
                <a:ext uri="{FF2B5EF4-FFF2-40B4-BE49-F238E27FC236}">
                  <a16:creationId xmlns:a16="http://schemas.microsoft.com/office/drawing/2014/main" id="{47CE75E9-BD34-D842-A4AA-88E65B000543}"/>
                </a:ext>
              </a:extLst>
            </p:cNvPr>
            <p:cNvSpPr/>
            <p:nvPr/>
          </p:nvSpPr>
          <p:spPr bwMode="auto">
            <a:xfrm>
              <a:off x="9480839" y="3554354"/>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BJU</a:t>
              </a:r>
            </a:p>
          </p:txBody>
        </p:sp>
        <p:cxnSp>
          <p:nvCxnSpPr>
            <p:cNvPr id="70" name="Straight Connector 69">
              <a:extLst>
                <a:ext uri="{FF2B5EF4-FFF2-40B4-BE49-F238E27FC236}">
                  <a16:creationId xmlns:a16="http://schemas.microsoft.com/office/drawing/2014/main" id="{510DE622-171D-D244-9D15-9D2FF88F2B02}"/>
                </a:ext>
              </a:extLst>
            </p:cNvPr>
            <p:cNvCxnSpPr>
              <a:cxnSpLocks/>
              <a:stCxn id="65" idx="6"/>
              <a:endCxn id="69" idx="2"/>
            </p:cNvCxnSpPr>
            <p:nvPr/>
          </p:nvCxnSpPr>
          <p:spPr bwMode="auto">
            <a:xfrm>
              <a:off x="9254589" y="3773810"/>
              <a:ext cx="2262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1" name="Rectangle 70">
              <a:extLst>
                <a:ext uri="{FF2B5EF4-FFF2-40B4-BE49-F238E27FC236}">
                  <a16:creationId xmlns:a16="http://schemas.microsoft.com/office/drawing/2014/main" id="{B74DC1EA-1E6D-3F42-8F49-BF2BD721A20B}"/>
                </a:ext>
              </a:extLst>
            </p:cNvPr>
            <p:cNvSpPr/>
            <p:nvPr/>
          </p:nvSpPr>
          <p:spPr bwMode="auto">
            <a:xfrm>
              <a:off x="10132396" y="3554354"/>
              <a:ext cx="438912" cy="438912"/>
            </a:xfrm>
            <a:prstGeom prst="rect">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0.6</a:t>
              </a:r>
            </a:p>
          </p:txBody>
        </p:sp>
        <p:cxnSp>
          <p:nvCxnSpPr>
            <p:cNvPr id="72" name="Straight Connector 71">
              <a:extLst>
                <a:ext uri="{FF2B5EF4-FFF2-40B4-BE49-F238E27FC236}">
                  <a16:creationId xmlns:a16="http://schemas.microsoft.com/office/drawing/2014/main" id="{F5DF7716-79F9-5440-BA04-73D8CD3DC490}"/>
                </a:ext>
              </a:extLst>
            </p:cNvPr>
            <p:cNvCxnSpPr>
              <a:cxnSpLocks/>
              <a:stCxn id="69" idx="6"/>
              <a:endCxn id="71" idx="1"/>
            </p:cNvCxnSpPr>
            <p:nvPr/>
          </p:nvCxnSpPr>
          <p:spPr bwMode="auto">
            <a:xfrm>
              <a:off x="9919751" y="3773810"/>
              <a:ext cx="21264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3" name="Oval 72">
              <a:extLst>
                <a:ext uri="{FF2B5EF4-FFF2-40B4-BE49-F238E27FC236}">
                  <a16:creationId xmlns:a16="http://schemas.microsoft.com/office/drawing/2014/main" id="{21373E89-21F6-1B4D-9919-42494308F107}"/>
                </a:ext>
              </a:extLst>
            </p:cNvPr>
            <p:cNvSpPr/>
            <p:nvPr/>
          </p:nvSpPr>
          <p:spPr bwMode="auto">
            <a:xfrm>
              <a:off x="9720299" y="1773748"/>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2017-02</a:t>
              </a:r>
            </a:p>
          </p:txBody>
        </p:sp>
        <p:cxnSp>
          <p:nvCxnSpPr>
            <p:cNvPr id="74" name="Straight Connector 73">
              <a:extLst>
                <a:ext uri="{FF2B5EF4-FFF2-40B4-BE49-F238E27FC236}">
                  <a16:creationId xmlns:a16="http://schemas.microsoft.com/office/drawing/2014/main" id="{D71AFF2F-020D-4946-B647-61E391EBD772}"/>
                </a:ext>
              </a:extLst>
            </p:cNvPr>
            <p:cNvCxnSpPr>
              <a:cxnSpLocks/>
              <a:stCxn id="73" idx="3"/>
              <a:endCxn id="62" idx="6"/>
            </p:cNvCxnSpPr>
            <p:nvPr/>
          </p:nvCxnSpPr>
          <p:spPr bwMode="auto">
            <a:xfrm flipH="1">
              <a:off x="9254656" y="2148383"/>
              <a:ext cx="529920" cy="37929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5" name="Oval 74">
              <a:extLst>
                <a:ext uri="{FF2B5EF4-FFF2-40B4-BE49-F238E27FC236}">
                  <a16:creationId xmlns:a16="http://schemas.microsoft.com/office/drawing/2014/main" id="{227DBA96-91E6-684C-A16B-0BBEDA895A32}"/>
                </a:ext>
              </a:extLst>
            </p:cNvPr>
            <p:cNvSpPr/>
            <p:nvPr/>
          </p:nvSpPr>
          <p:spPr bwMode="auto">
            <a:xfrm>
              <a:off x="9113564" y="1773748"/>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2012-08</a:t>
              </a:r>
            </a:p>
          </p:txBody>
        </p:sp>
        <p:sp>
          <p:nvSpPr>
            <p:cNvPr id="76" name="Oval 75">
              <a:extLst>
                <a:ext uri="{FF2B5EF4-FFF2-40B4-BE49-F238E27FC236}">
                  <a16:creationId xmlns:a16="http://schemas.microsoft.com/office/drawing/2014/main" id="{976C492E-DCD1-B84A-9C23-5C2A1C3B5C10}"/>
                </a:ext>
              </a:extLst>
            </p:cNvPr>
            <p:cNvSpPr/>
            <p:nvPr/>
          </p:nvSpPr>
          <p:spPr bwMode="auto">
            <a:xfrm>
              <a:off x="8506829" y="1773748"/>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2010-09</a:t>
              </a:r>
            </a:p>
          </p:txBody>
        </p:sp>
        <p:sp>
          <p:nvSpPr>
            <p:cNvPr id="77" name="Oval 76">
              <a:extLst>
                <a:ext uri="{FF2B5EF4-FFF2-40B4-BE49-F238E27FC236}">
                  <a16:creationId xmlns:a16="http://schemas.microsoft.com/office/drawing/2014/main" id="{9FE4ADE7-CEC8-5C47-9B6A-266458CB6F50}"/>
                </a:ext>
              </a:extLst>
            </p:cNvPr>
            <p:cNvSpPr/>
            <p:nvPr/>
          </p:nvSpPr>
          <p:spPr bwMode="auto">
            <a:xfrm>
              <a:off x="7900094" y="1773748"/>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2004-04</a:t>
              </a:r>
            </a:p>
          </p:txBody>
        </p:sp>
        <p:cxnSp>
          <p:nvCxnSpPr>
            <p:cNvPr id="78" name="Straight Connector 77">
              <a:extLst>
                <a:ext uri="{FF2B5EF4-FFF2-40B4-BE49-F238E27FC236}">
                  <a16:creationId xmlns:a16="http://schemas.microsoft.com/office/drawing/2014/main" id="{6A07A056-E24D-FE44-889D-812630CC1C32}"/>
                </a:ext>
              </a:extLst>
            </p:cNvPr>
            <p:cNvCxnSpPr>
              <a:cxnSpLocks/>
              <a:stCxn id="77" idx="5"/>
              <a:endCxn id="62" idx="2"/>
            </p:cNvCxnSpPr>
            <p:nvPr/>
          </p:nvCxnSpPr>
          <p:spPr bwMode="auto">
            <a:xfrm>
              <a:off x="8274729" y="2148383"/>
              <a:ext cx="541015" cy="3792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88DEE5F-82F7-0F4F-9CFE-9F520436F0D1}"/>
                </a:ext>
              </a:extLst>
            </p:cNvPr>
            <p:cNvCxnSpPr>
              <a:cxnSpLocks/>
              <a:stCxn id="75" idx="4"/>
              <a:endCxn id="62" idx="7"/>
            </p:cNvCxnSpPr>
            <p:nvPr/>
          </p:nvCxnSpPr>
          <p:spPr bwMode="auto">
            <a:xfrm flipH="1">
              <a:off x="9190379" y="2212660"/>
              <a:ext cx="142641" cy="1598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74D159BA-FCD0-0848-B765-B38856852ADD}"/>
                </a:ext>
              </a:extLst>
            </p:cNvPr>
            <p:cNvCxnSpPr>
              <a:cxnSpLocks/>
              <a:stCxn id="76" idx="4"/>
              <a:endCxn id="62" idx="1"/>
            </p:cNvCxnSpPr>
            <p:nvPr/>
          </p:nvCxnSpPr>
          <p:spPr bwMode="auto">
            <a:xfrm>
              <a:off x="8726285" y="2212660"/>
              <a:ext cx="153736" cy="15984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1" name="Rectangle 80">
              <a:extLst>
                <a:ext uri="{FF2B5EF4-FFF2-40B4-BE49-F238E27FC236}">
                  <a16:creationId xmlns:a16="http://schemas.microsoft.com/office/drawing/2014/main" id="{771ECFF1-353B-3F45-B2FF-839F6ACCD414}"/>
                </a:ext>
              </a:extLst>
            </p:cNvPr>
            <p:cNvSpPr/>
            <p:nvPr/>
          </p:nvSpPr>
          <p:spPr bwMode="auto">
            <a:xfrm>
              <a:off x="8208131" y="3554354"/>
              <a:ext cx="438912" cy="438912"/>
            </a:xfrm>
            <a:prstGeom prst="rect">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199.6</a:t>
              </a:r>
            </a:p>
          </p:txBody>
        </p:sp>
        <p:sp>
          <p:nvSpPr>
            <p:cNvPr id="82" name="Rectangle 81">
              <a:extLst>
                <a:ext uri="{FF2B5EF4-FFF2-40B4-BE49-F238E27FC236}">
                  <a16:creationId xmlns:a16="http://schemas.microsoft.com/office/drawing/2014/main" id="{41BD381D-43BF-D04B-87CF-25A17C134457}"/>
                </a:ext>
              </a:extLst>
            </p:cNvPr>
            <p:cNvSpPr/>
            <p:nvPr/>
          </p:nvSpPr>
          <p:spPr bwMode="auto">
            <a:xfrm>
              <a:off x="9480839" y="4180844"/>
              <a:ext cx="438912" cy="438912"/>
            </a:xfrm>
            <a:prstGeom prst="rect">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0.2</a:t>
              </a:r>
            </a:p>
          </p:txBody>
        </p:sp>
        <p:cxnSp>
          <p:nvCxnSpPr>
            <p:cNvPr id="83" name="Straight Connector 82">
              <a:extLst>
                <a:ext uri="{FF2B5EF4-FFF2-40B4-BE49-F238E27FC236}">
                  <a16:creationId xmlns:a16="http://schemas.microsoft.com/office/drawing/2014/main" id="{5A4A600A-9C8C-F843-B1D5-F54E6C2B7B3A}"/>
                </a:ext>
              </a:extLst>
            </p:cNvPr>
            <p:cNvCxnSpPr>
              <a:cxnSpLocks/>
              <a:stCxn id="65" idx="2"/>
              <a:endCxn id="81" idx="3"/>
            </p:cNvCxnSpPr>
            <p:nvPr/>
          </p:nvCxnSpPr>
          <p:spPr bwMode="auto">
            <a:xfrm flipH="1">
              <a:off x="8647043" y="3773810"/>
              <a:ext cx="16863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72E7A5E-6508-8947-B250-8D641620AC66}"/>
                </a:ext>
              </a:extLst>
            </p:cNvPr>
            <p:cNvSpPr/>
            <p:nvPr/>
          </p:nvSpPr>
          <p:spPr bwMode="auto">
            <a:xfrm>
              <a:off x="7601304" y="3237240"/>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2004-04</a:t>
              </a:r>
            </a:p>
          </p:txBody>
        </p:sp>
        <p:cxnSp>
          <p:nvCxnSpPr>
            <p:cNvPr id="85" name="Straight Connector 84">
              <a:extLst>
                <a:ext uri="{FF2B5EF4-FFF2-40B4-BE49-F238E27FC236}">
                  <a16:creationId xmlns:a16="http://schemas.microsoft.com/office/drawing/2014/main" id="{EFD5193E-CA2C-3B48-A6CF-999EF0BA1DFF}"/>
                </a:ext>
              </a:extLst>
            </p:cNvPr>
            <p:cNvCxnSpPr>
              <a:cxnSpLocks/>
              <a:stCxn id="84" idx="6"/>
              <a:endCxn id="81" idx="1"/>
            </p:cNvCxnSpPr>
            <p:nvPr/>
          </p:nvCxnSpPr>
          <p:spPr bwMode="auto">
            <a:xfrm>
              <a:off x="8040216" y="3456696"/>
              <a:ext cx="167915" cy="31711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6" name="Oval 85">
              <a:extLst>
                <a:ext uri="{FF2B5EF4-FFF2-40B4-BE49-F238E27FC236}">
                  <a16:creationId xmlns:a16="http://schemas.microsoft.com/office/drawing/2014/main" id="{47617DFA-846A-B249-9B59-C8CC8B043B0B}"/>
                </a:ext>
              </a:extLst>
            </p:cNvPr>
            <p:cNvSpPr/>
            <p:nvPr/>
          </p:nvSpPr>
          <p:spPr bwMode="auto">
            <a:xfrm>
              <a:off x="7600413" y="3856818"/>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2010-09</a:t>
              </a:r>
            </a:p>
          </p:txBody>
        </p:sp>
        <p:cxnSp>
          <p:nvCxnSpPr>
            <p:cNvPr id="87" name="Straight Connector 86">
              <a:extLst>
                <a:ext uri="{FF2B5EF4-FFF2-40B4-BE49-F238E27FC236}">
                  <a16:creationId xmlns:a16="http://schemas.microsoft.com/office/drawing/2014/main" id="{4AF346A6-490C-064D-BE4F-30488FB890DE}"/>
                </a:ext>
              </a:extLst>
            </p:cNvPr>
            <p:cNvCxnSpPr>
              <a:cxnSpLocks/>
              <a:stCxn id="86" idx="6"/>
              <a:endCxn id="81" idx="1"/>
            </p:cNvCxnSpPr>
            <p:nvPr/>
          </p:nvCxnSpPr>
          <p:spPr bwMode="auto">
            <a:xfrm flipV="1">
              <a:off x="8039325" y="3773810"/>
              <a:ext cx="168806" cy="3024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98FCDE1D-580A-4D41-823C-A483A4E3DD67}"/>
                </a:ext>
              </a:extLst>
            </p:cNvPr>
            <p:cNvCxnSpPr>
              <a:cxnSpLocks/>
              <a:stCxn id="91" idx="2"/>
              <a:endCxn id="71" idx="3"/>
            </p:cNvCxnSpPr>
            <p:nvPr/>
          </p:nvCxnSpPr>
          <p:spPr bwMode="auto">
            <a:xfrm flipH="1">
              <a:off x="10571308" y="3456696"/>
              <a:ext cx="198348" cy="31711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9" name="Oval 88">
              <a:extLst>
                <a:ext uri="{FF2B5EF4-FFF2-40B4-BE49-F238E27FC236}">
                  <a16:creationId xmlns:a16="http://schemas.microsoft.com/office/drawing/2014/main" id="{B33AAA92-CBF1-D84B-B457-9DD580ADB6B8}"/>
                </a:ext>
              </a:extLst>
            </p:cNvPr>
            <p:cNvSpPr/>
            <p:nvPr/>
          </p:nvSpPr>
          <p:spPr bwMode="auto">
            <a:xfrm>
              <a:off x="9480839" y="4824836"/>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2017-02</a:t>
              </a:r>
            </a:p>
          </p:txBody>
        </p:sp>
        <p:sp>
          <p:nvSpPr>
            <p:cNvPr id="90" name="Oval 89">
              <a:extLst>
                <a:ext uri="{FF2B5EF4-FFF2-40B4-BE49-F238E27FC236}">
                  <a16:creationId xmlns:a16="http://schemas.microsoft.com/office/drawing/2014/main" id="{ECEE6140-13CA-3044-861E-DB2F24F15BE0}"/>
                </a:ext>
              </a:extLst>
            </p:cNvPr>
            <p:cNvSpPr/>
            <p:nvPr/>
          </p:nvSpPr>
          <p:spPr bwMode="auto">
            <a:xfrm>
              <a:off x="8815677" y="4817336"/>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2012-08</a:t>
              </a:r>
            </a:p>
          </p:txBody>
        </p:sp>
        <p:sp>
          <p:nvSpPr>
            <p:cNvPr id="91" name="Oval 90">
              <a:extLst>
                <a:ext uri="{FF2B5EF4-FFF2-40B4-BE49-F238E27FC236}">
                  <a16:creationId xmlns:a16="http://schemas.microsoft.com/office/drawing/2014/main" id="{C858DD10-9488-5341-BE19-82241ADB75A2}"/>
                </a:ext>
              </a:extLst>
            </p:cNvPr>
            <p:cNvSpPr/>
            <p:nvPr/>
          </p:nvSpPr>
          <p:spPr bwMode="auto">
            <a:xfrm>
              <a:off x="10769656" y="3237240"/>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2004-04</a:t>
              </a:r>
            </a:p>
          </p:txBody>
        </p:sp>
        <p:sp>
          <p:nvSpPr>
            <p:cNvPr id="92" name="Oval 91">
              <a:extLst>
                <a:ext uri="{FF2B5EF4-FFF2-40B4-BE49-F238E27FC236}">
                  <a16:creationId xmlns:a16="http://schemas.microsoft.com/office/drawing/2014/main" id="{A2DC1064-B262-614A-9350-7EA7A58F4206}"/>
                </a:ext>
              </a:extLst>
            </p:cNvPr>
            <p:cNvSpPr/>
            <p:nvPr/>
          </p:nvSpPr>
          <p:spPr bwMode="auto">
            <a:xfrm>
              <a:off x="10768765" y="3856818"/>
              <a:ext cx="438912" cy="43891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v.</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110" charset="0"/>
                  <a:ea typeface="ＭＳ Ｐゴシック" pitchFamily="-110" charset="-128"/>
                  <a:cs typeface="ＭＳ Ｐゴシック" pitchFamily="-110" charset="-128"/>
                </a:rPr>
                <a:t>2010-09</a:t>
              </a:r>
            </a:p>
          </p:txBody>
        </p:sp>
        <p:cxnSp>
          <p:nvCxnSpPr>
            <p:cNvPr id="93" name="Straight Connector 92">
              <a:extLst>
                <a:ext uri="{FF2B5EF4-FFF2-40B4-BE49-F238E27FC236}">
                  <a16:creationId xmlns:a16="http://schemas.microsoft.com/office/drawing/2014/main" id="{E52544B2-FA0F-044F-9F14-884EDA8C8A6E}"/>
                </a:ext>
              </a:extLst>
            </p:cNvPr>
            <p:cNvCxnSpPr>
              <a:cxnSpLocks/>
              <a:stCxn id="92" idx="2"/>
              <a:endCxn id="71" idx="3"/>
            </p:cNvCxnSpPr>
            <p:nvPr/>
          </p:nvCxnSpPr>
          <p:spPr bwMode="auto">
            <a:xfrm flipH="1" flipV="1">
              <a:off x="10571308" y="3773810"/>
              <a:ext cx="197457" cy="3024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8A5543B9-8807-BB44-8BA5-3F67CB3182FC}"/>
                </a:ext>
              </a:extLst>
            </p:cNvPr>
            <p:cNvCxnSpPr>
              <a:cxnSpLocks/>
              <a:stCxn id="90" idx="0"/>
              <a:endCxn id="63" idx="2"/>
            </p:cNvCxnSpPr>
            <p:nvPr/>
          </p:nvCxnSpPr>
          <p:spPr bwMode="auto">
            <a:xfrm flipV="1">
              <a:off x="9035133" y="4612256"/>
              <a:ext cx="0" cy="2050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7B12CE42-F4C4-A148-82CE-4F887676CF6C}"/>
                </a:ext>
              </a:extLst>
            </p:cNvPr>
            <p:cNvCxnSpPr>
              <a:cxnSpLocks/>
              <a:stCxn id="89" idx="0"/>
              <a:endCxn id="82" idx="2"/>
            </p:cNvCxnSpPr>
            <p:nvPr/>
          </p:nvCxnSpPr>
          <p:spPr bwMode="auto">
            <a:xfrm flipV="1">
              <a:off x="9700295" y="4619756"/>
              <a:ext cx="0" cy="2050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78071E9A-8B2E-8841-AE8F-B97FB5866B62}"/>
                </a:ext>
              </a:extLst>
            </p:cNvPr>
            <p:cNvCxnSpPr>
              <a:cxnSpLocks/>
              <a:stCxn id="89" idx="1"/>
              <a:endCxn id="63" idx="2"/>
            </p:cNvCxnSpPr>
            <p:nvPr/>
          </p:nvCxnSpPr>
          <p:spPr bwMode="auto">
            <a:xfrm flipH="1" flipV="1">
              <a:off x="9035133" y="4612256"/>
              <a:ext cx="509983" cy="2768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FA27E6FA-9CFE-9145-AC20-B93DB2594360}"/>
                </a:ext>
              </a:extLst>
            </p:cNvPr>
            <p:cNvCxnSpPr>
              <a:cxnSpLocks/>
              <a:stCxn id="90" idx="7"/>
              <a:endCxn id="82" idx="2"/>
            </p:cNvCxnSpPr>
            <p:nvPr/>
          </p:nvCxnSpPr>
          <p:spPr bwMode="auto">
            <a:xfrm flipV="1">
              <a:off x="9190312" y="4619756"/>
              <a:ext cx="509983" cy="2618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8ABDFE52-DADE-8D4A-BFDA-F73CD552D0B1}"/>
                </a:ext>
              </a:extLst>
            </p:cNvPr>
            <p:cNvCxnSpPr>
              <a:cxnSpLocks/>
              <a:stCxn id="69" idx="4"/>
              <a:endCxn id="82" idx="0"/>
            </p:cNvCxnSpPr>
            <p:nvPr/>
          </p:nvCxnSpPr>
          <p:spPr bwMode="auto">
            <a:xfrm>
              <a:off x="9700295" y="3993266"/>
              <a:ext cx="0" cy="18757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99" name="Notched Right Arrow 98">
            <a:extLst>
              <a:ext uri="{FF2B5EF4-FFF2-40B4-BE49-F238E27FC236}">
                <a16:creationId xmlns:a16="http://schemas.microsoft.com/office/drawing/2014/main" id="{5B0253EF-6A0E-854B-BF9C-DD96D43BCA07}"/>
              </a:ext>
            </a:extLst>
          </p:cNvPr>
          <p:cNvSpPr/>
          <p:nvPr/>
        </p:nvSpPr>
        <p:spPr bwMode="auto">
          <a:xfrm>
            <a:off x="3640518" y="3411088"/>
            <a:ext cx="544509" cy="1026024"/>
          </a:xfrm>
          <a:prstGeom prst="notched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100" name="Rectangle 99">
            <a:extLst>
              <a:ext uri="{FF2B5EF4-FFF2-40B4-BE49-F238E27FC236}">
                <a16:creationId xmlns:a16="http://schemas.microsoft.com/office/drawing/2014/main" id="{BF2A2EB0-47AE-E742-96EC-BC067CAAF794}"/>
              </a:ext>
            </a:extLst>
          </p:cNvPr>
          <p:cNvSpPr/>
          <p:nvPr/>
        </p:nvSpPr>
        <p:spPr>
          <a:xfrm>
            <a:off x="3764309" y="5451917"/>
            <a:ext cx="4572000" cy="1323439"/>
          </a:xfrm>
          <a:prstGeom prst="rect">
            <a:avLst/>
          </a:prstGeom>
        </p:spPr>
        <p:txBody>
          <a:bodyPr>
            <a:spAutoFit/>
          </a:bodyPr>
          <a:lstStyle/>
          <a:p>
            <a:r>
              <a:rPr lang="en-US" sz="2000" dirty="0">
                <a:solidFill>
                  <a:srgbClr val="0066FF"/>
                </a:solidFill>
                <a:latin typeface="+mn-lt"/>
                <a:ea typeface="Times New Roman" panose="02020603050405020304" pitchFamily="18" charset="0"/>
              </a:rPr>
              <a:t>J – Jurassic</a:t>
            </a:r>
          </a:p>
          <a:p>
            <a:r>
              <a:rPr lang="en-US" sz="2000" dirty="0">
                <a:solidFill>
                  <a:srgbClr val="0066FF"/>
                </a:solidFill>
                <a:latin typeface="+mn-lt"/>
                <a:ea typeface="Times New Roman" panose="02020603050405020304" pitchFamily="18" charset="0"/>
              </a:rPr>
              <a:t>BJ – </a:t>
            </a:r>
            <a:r>
              <a:rPr lang="en-US" sz="2000" dirty="0" err="1">
                <a:solidFill>
                  <a:srgbClr val="0066FF"/>
                </a:solidFill>
                <a:latin typeface="+mn-lt"/>
                <a:ea typeface="Times New Roman" panose="02020603050405020304" pitchFamily="18" charset="0"/>
              </a:rPr>
              <a:t>BaseJurassic</a:t>
            </a:r>
            <a:endParaRPr lang="en-US" sz="2000" dirty="0">
              <a:solidFill>
                <a:srgbClr val="0066FF"/>
              </a:solidFill>
              <a:latin typeface="+mn-lt"/>
              <a:ea typeface="Times New Roman" panose="02020603050405020304" pitchFamily="18" charset="0"/>
            </a:endParaRPr>
          </a:p>
          <a:p>
            <a:r>
              <a:rPr lang="en-US" sz="2000" dirty="0">
                <a:solidFill>
                  <a:srgbClr val="0066FF"/>
                </a:solidFill>
                <a:latin typeface="+mn-lt"/>
                <a:ea typeface="Times New Roman" panose="02020603050405020304" pitchFamily="18" charset="0"/>
              </a:rPr>
              <a:t>BJP/T – </a:t>
            </a:r>
            <a:r>
              <a:rPr lang="en-US" sz="2000" dirty="0" err="1">
                <a:solidFill>
                  <a:srgbClr val="0066FF"/>
                </a:solidFill>
                <a:latin typeface="+mn-lt"/>
                <a:ea typeface="Times New Roman" panose="02020603050405020304" pitchFamily="18" charset="0"/>
              </a:rPr>
              <a:t>BaseJurassicPosition</a:t>
            </a:r>
            <a:r>
              <a:rPr lang="en-US" sz="2000" dirty="0">
                <a:solidFill>
                  <a:srgbClr val="0066FF"/>
                </a:solidFill>
                <a:latin typeface="+mn-lt"/>
                <a:ea typeface="Times New Roman" panose="02020603050405020304" pitchFamily="18" charset="0"/>
              </a:rPr>
              <a:t>/Time</a:t>
            </a:r>
          </a:p>
          <a:p>
            <a:r>
              <a:rPr lang="en-US" sz="2000" dirty="0">
                <a:solidFill>
                  <a:srgbClr val="0066FF"/>
                </a:solidFill>
                <a:latin typeface="+mn-lt"/>
                <a:ea typeface="Times New Roman" panose="02020603050405020304" pitchFamily="18" charset="0"/>
              </a:rPr>
              <a:t>BJU – </a:t>
            </a:r>
            <a:r>
              <a:rPr lang="en-US" sz="2000" dirty="0" err="1">
                <a:solidFill>
                  <a:srgbClr val="0066FF"/>
                </a:solidFill>
                <a:latin typeface="+mn-lt"/>
                <a:ea typeface="Times New Roman" panose="02020603050405020304" pitchFamily="18" charset="0"/>
              </a:rPr>
              <a:t>BaseJurassicUncertainty</a:t>
            </a:r>
            <a:r>
              <a:rPr lang="en-US" sz="2000" dirty="0">
                <a:solidFill>
                  <a:srgbClr val="0066FF"/>
                </a:solidFill>
                <a:latin typeface="+mn-lt"/>
              </a:rPr>
              <a:t> </a:t>
            </a:r>
          </a:p>
        </p:txBody>
      </p:sp>
    </p:spTree>
    <p:extLst>
      <p:ext uri="{BB962C8B-B14F-4D97-AF65-F5344CB8AC3E}">
        <p14:creationId xmlns:p14="http://schemas.microsoft.com/office/powerpoint/2010/main" val="125509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EE5EF7-9564-5C41-B6CE-D2A513EB5B51}"/>
              </a:ext>
            </a:extLst>
          </p:cNvPr>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2" name="Title 1">
            <a:extLst>
              <a:ext uri="{FF2B5EF4-FFF2-40B4-BE49-F238E27FC236}">
                <a16:creationId xmlns:a16="http://schemas.microsoft.com/office/drawing/2014/main" id="{FF89B162-CD99-0343-A97B-4411ED5A8D5B}"/>
              </a:ext>
            </a:extLst>
          </p:cNvPr>
          <p:cNvSpPr>
            <a:spLocks noGrp="1"/>
          </p:cNvSpPr>
          <p:nvPr>
            <p:ph type="title"/>
          </p:nvPr>
        </p:nvSpPr>
        <p:spPr>
          <a:xfrm>
            <a:off x="0" y="0"/>
            <a:ext cx="9144000" cy="457200"/>
          </a:xfrm>
        </p:spPr>
        <p:txBody>
          <a:bodyPr/>
          <a:lstStyle/>
          <a:p>
            <a:r>
              <a:rPr lang="en-US" sz="2400" dirty="0"/>
              <a:t>Resulting version specification </a:t>
            </a:r>
          </a:p>
        </p:txBody>
      </p:sp>
      <p:sp>
        <p:nvSpPr>
          <p:cNvPr id="4" name="Slide Number Placeholder 3">
            <a:extLst>
              <a:ext uri="{FF2B5EF4-FFF2-40B4-BE49-F238E27FC236}">
                <a16:creationId xmlns:a16="http://schemas.microsoft.com/office/drawing/2014/main" id="{7DB66381-D82C-8E4D-94DA-90374C89819F}"/>
              </a:ext>
            </a:extLst>
          </p:cNvPr>
          <p:cNvSpPr>
            <a:spLocks noGrp="1"/>
          </p:cNvSpPr>
          <p:nvPr>
            <p:ph type="sldNum" sz="quarter" idx="12"/>
          </p:nvPr>
        </p:nvSpPr>
        <p:spPr/>
        <p:txBody>
          <a:bodyPr/>
          <a:lstStyle/>
          <a:p>
            <a:pPr>
              <a:defRPr/>
            </a:pPr>
            <a:fld id="{A1143ABA-5D6C-4B17-8DA7-BD9888AB37B4}" type="slidenum">
              <a:rPr lang="en-US" smtClean="0"/>
              <a:pPr>
                <a:defRPr/>
              </a:pPr>
              <a:t>17</a:t>
            </a:fld>
            <a:endParaRPr lang="en-US"/>
          </a:p>
        </p:txBody>
      </p:sp>
      <p:graphicFrame>
        <p:nvGraphicFramePr>
          <p:cNvPr id="5" name="Object 4">
            <a:extLst>
              <a:ext uri="{FF2B5EF4-FFF2-40B4-BE49-F238E27FC236}">
                <a16:creationId xmlns:a16="http://schemas.microsoft.com/office/drawing/2014/main" id="{1237FF67-6809-A54C-B2A8-7042EBA292D8}"/>
              </a:ext>
            </a:extLst>
          </p:cNvPr>
          <p:cNvGraphicFramePr>
            <a:graphicFrameLocks noChangeAspect="1"/>
          </p:cNvGraphicFramePr>
          <p:nvPr>
            <p:extLst>
              <p:ext uri="{D42A27DB-BD31-4B8C-83A1-F6EECF244321}">
                <p14:modId xmlns:p14="http://schemas.microsoft.com/office/powerpoint/2010/main" val="265957291"/>
              </p:ext>
            </p:extLst>
          </p:nvPr>
        </p:nvGraphicFramePr>
        <p:xfrm>
          <a:off x="218455" y="688231"/>
          <a:ext cx="8707090" cy="1340679"/>
        </p:xfrm>
        <a:graphic>
          <a:graphicData uri="http://schemas.openxmlformats.org/presentationml/2006/ole">
            <mc:AlternateContent xmlns:mc="http://schemas.openxmlformats.org/markup-compatibility/2006">
              <mc:Choice xmlns:v="urn:schemas-microsoft-com:vml" Requires="v">
                <p:oleObj spid="_x0000_s6328" name="Document" r:id="rId3" imgW="5943600" imgH="914400" progId="Word.Document.12">
                  <p:embed/>
                </p:oleObj>
              </mc:Choice>
              <mc:Fallback>
                <p:oleObj name="Document" r:id="rId3" imgW="5943600" imgH="914400" progId="Word.Document.12">
                  <p:embed/>
                  <p:pic>
                    <p:nvPicPr>
                      <p:cNvPr id="5" name="Object 4">
                        <a:extLst>
                          <a:ext uri="{FF2B5EF4-FFF2-40B4-BE49-F238E27FC236}">
                            <a16:creationId xmlns:a16="http://schemas.microsoft.com/office/drawing/2014/main" id="{35913E97-949B-6E48-983F-D05F4A5F1E42}"/>
                          </a:ext>
                        </a:extLst>
                      </p:cNvPr>
                      <p:cNvPicPr/>
                      <p:nvPr/>
                    </p:nvPicPr>
                    <p:blipFill>
                      <a:blip r:embed="rId4"/>
                      <a:stretch>
                        <a:fillRect/>
                      </a:stretch>
                    </p:blipFill>
                    <p:spPr>
                      <a:xfrm>
                        <a:off x="218455" y="688231"/>
                        <a:ext cx="8707090" cy="1340679"/>
                      </a:xfrm>
                      <a:prstGeom prst="rect">
                        <a:avLst/>
                      </a:prstGeom>
                      <a:solidFill>
                        <a:srgbClr val="ABE5F0"/>
                      </a:solidFill>
                    </p:spPr>
                  </p:pic>
                </p:oleObj>
              </mc:Fallback>
            </mc:AlternateContent>
          </a:graphicData>
        </a:graphic>
      </p:graphicFrame>
      <p:sp>
        <p:nvSpPr>
          <p:cNvPr id="7" name="Rectangle 6">
            <a:extLst>
              <a:ext uri="{FF2B5EF4-FFF2-40B4-BE49-F238E27FC236}">
                <a16:creationId xmlns:a16="http://schemas.microsoft.com/office/drawing/2014/main" id="{1873D6AF-0B40-4246-A90A-D8E088AA599B}"/>
              </a:ext>
            </a:extLst>
          </p:cNvPr>
          <p:cNvSpPr/>
          <p:nvPr/>
        </p:nvSpPr>
        <p:spPr>
          <a:xfrm>
            <a:off x="218455" y="332656"/>
            <a:ext cx="4572000" cy="400110"/>
          </a:xfrm>
          <a:prstGeom prst="rect">
            <a:avLst/>
          </a:prstGeom>
        </p:spPr>
        <p:txBody>
          <a:bodyPr>
            <a:spAutoFit/>
          </a:bodyPr>
          <a:lstStyle/>
          <a:p>
            <a:r>
              <a:rPr lang="en-US" sz="2000" dirty="0">
                <a:solidFill>
                  <a:srgbClr val="0066FF"/>
                </a:solidFill>
              </a:rPr>
              <a:t>At concept level:</a:t>
            </a:r>
          </a:p>
        </p:txBody>
      </p:sp>
      <p:graphicFrame>
        <p:nvGraphicFramePr>
          <p:cNvPr id="8" name="Object 7">
            <a:extLst>
              <a:ext uri="{FF2B5EF4-FFF2-40B4-BE49-F238E27FC236}">
                <a16:creationId xmlns:a16="http://schemas.microsoft.com/office/drawing/2014/main" id="{87AF2AC1-E470-D94A-8307-BF3C829F402D}"/>
              </a:ext>
            </a:extLst>
          </p:cNvPr>
          <p:cNvGraphicFramePr>
            <a:graphicFrameLocks noChangeAspect="1"/>
          </p:cNvGraphicFramePr>
          <p:nvPr>
            <p:extLst>
              <p:ext uri="{D42A27DB-BD31-4B8C-83A1-F6EECF244321}">
                <p14:modId xmlns:p14="http://schemas.microsoft.com/office/powerpoint/2010/main" val="2619703062"/>
              </p:ext>
            </p:extLst>
          </p:nvPr>
        </p:nvGraphicFramePr>
        <p:xfrm>
          <a:off x="179512" y="2492896"/>
          <a:ext cx="8784976" cy="4320480"/>
        </p:xfrm>
        <a:graphic>
          <a:graphicData uri="http://schemas.openxmlformats.org/presentationml/2006/ole">
            <mc:AlternateContent xmlns:mc="http://schemas.openxmlformats.org/markup-compatibility/2006">
              <mc:Choice xmlns:v="urn:schemas-microsoft-com:vml" Requires="v">
                <p:oleObj spid="_x0000_s6329" name="Document" r:id="rId5" imgW="5943600" imgH="2819400" progId="Word.Document.12">
                  <p:embed/>
                </p:oleObj>
              </mc:Choice>
              <mc:Fallback>
                <p:oleObj name="Document" r:id="rId5" imgW="5943600" imgH="2819400" progId="Word.Document.12">
                  <p:embed/>
                  <p:pic>
                    <p:nvPicPr>
                      <p:cNvPr id="5" name="Object 4">
                        <a:extLst>
                          <a:ext uri="{FF2B5EF4-FFF2-40B4-BE49-F238E27FC236}">
                            <a16:creationId xmlns:a16="http://schemas.microsoft.com/office/drawing/2014/main" id="{ECC75BF0-776D-C148-A17F-F161ECC8AC5F}"/>
                          </a:ext>
                        </a:extLst>
                      </p:cNvPr>
                      <p:cNvPicPr/>
                      <p:nvPr/>
                    </p:nvPicPr>
                    <p:blipFill>
                      <a:blip r:embed="rId6"/>
                      <a:stretch>
                        <a:fillRect/>
                      </a:stretch>
                    </p:blipFill>
                    <p:spPr>
                      <a:xfrm>
                        <a:off x="179512" y="2492896"/>
                        <a:ext cx="8784976" cy="4320480"/>
                      </a:xfrm>
                      <a:prstGeom prst="rect">
                        <a:avLst/>
                      </a:prstGeom>
                      <a:solidFill>
                        <a:srgbClr val="ABE5F0"/>
                      </a:solidFill>
                    </p:spPr>
                  </p:pic>
                </p:oleObj>
              </mc:Fallback>
            </mc:AlternateContent>
          </a:graphicData>
        </a:graphic>
      </p:graphicFrame>
      <p:sp>
        <p:nvSpPr>
          <p:cNvPr id="10" name="Rectangle 9">
            <a:extLst>
              <a:ext uri="{FF2B5EF4-FFF2-40B4-BE49-F238E27FC236}">
                <a16:creationId xmlns:a16="http://schemas.microsoft.com/office/drawing/2014/main" id="{EC36C899-77E3-3B45-9CC7-71A6D25FE151}"/>
              </a:ext>
            </a:extLst>
          </p:cNvPr>
          <p:cNvSpPr/>
          <p:nvPr/>
        </p:nvSpPr>
        <p:spPr>
          <a:xfrm>
            <a:off x="179512" y="2092786"/>
            <a:ext cx="4572000" cy="400110"/>
          </a:xfrm>
          <a:prstGeom prst="rect">
            <a:avLst/>
          </a:prstGeom>
        </p:spPr>
        <p:txBody>
          <a:bodyPr>
            <a:spAutoFit/>
          </a:bodyPr>
          <a:lstStyle/>
          <a:p>
            <a:r>
              <a:rPr lang="en-US" sz="2000" dirty="0">
                <a:solidFill>
                  <a:srgbClr val="0066FF"/>
                </a:solidFill>
              </a:rPr>
              <a:t>At attribute level:</a:t>
            </a:r>
          </a:p>
        </p:txBody>
      </p:sp>
    </p:spTree>
    <p:extLst>
      <p:ext uri="{BB962C8B-B14F-4D97-AF65-F5344CB8AC3E}">
        <p14:creationId xmlns:p14="http://schemas.microsoft.com/office/powerpoint/2010/main" val="3235698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DCCD92-56EA-1A43-A4B5-6565B38C5323}"/>
              </a:ext>
            </a:extLst>
          </p:cNvPr>
          <p:cNvSpPr>
            <a:spLocks noGrp="1"/>
          </p:cNvSpPr>
          <p:nvPr>
            <p:ph type="sldNum" sz="quarter" idx="12"/>
          </p:nvPr>
        </p:nvSpPr>
        <p:spPr/>
        <p:txBody>
          <a:bodyPr/>
          <a:lstStyle/>
          <a:p>
            <a:pPr>
              <a:defRPr/>
            </a:pPr>
            <a:fld id="{A1143ABA-5D6C-4B17-8DA7-BD9888AB37B4}" type="slidenum">
              <a:rPr lang="en-US" smtClean="0"/>
              <a:pPr>
                <a:defRPr/>
              </a:pPr>
              <a:t>18</a:t>
            </a:fld>
            <a:endParaRPr lang="en-US"/>
          </a:p>
        </p:txBody>
      </p:sp>
      <p:graphicFrame>
        <p:nvGraphicFramePr>
          <p:cNvPr id="5" name="Object 4">
            <a:extLst>
              <a:ext uri="{FF2B5EF4-FFF2-40B4-BE49-F238E27FC236}">
                <a16:creationId xmlns:a16="http://schemas.microsoft.com/office/drawing/2014/main" id="{ECC75BF0-776D-C148-A17F-F161ECC8AC5F}"/>
              </a:ext>
            </a:extLst>
          </p:cNvPr>
          <p:cNvGraphicFramePr>
            <a:graphicFrameLocks noChangeAspect="1"/>
          </p:cNvGraphicFramePr>
          <p:nvPr>
            <p:extLst>
              <p:ext uri="{D42A27DB-BD31-4B8C-83A1-F6EECF244321}">
                <p14:modId xmlns:p14="http://schemas.microsoft.com/office/powerpoint/2010/main" val="616179736"/>
              </p:ext>
            </p:extLst>
          </p:nvPr>
        </p:nvGraphicFramePr>
        <p:xfrm>
          <a:off x="179387" y="63326"/>
          <a:ext cx="8785225" cy="6750050"/>
        </p:xfrm>
        <a:graphic>
          <a:graphicData uri="http://schemas.openxmlformats.org/presentationml/2006/ole">
            <mc:AlternateContent xmlns:mc="http://schemas.openxmlformats.org/markup-compatibility/2006">
              <mc:Choice xmlns:v="urn:schemas-microsoft-com:vml" Requires="v">
                <p:oleObj spid="_x0000_s9366" name="Document" r:id="rId3" imgW="5943600" imgH="4406900" progId="Word.Document.12">
                  <p:embed/>
                </p:oleObj>
              </mc:Choice>
              <mc:Fallback>
                <p:oleObj name="Document" r:id="rId3" imgW="5943600" imgH="4406900" progId="Word.Document.12">
                  <p:embed/>
                  <p:pic>
                    <p:nvPicPr>
                      <p:cNvPr id="5" name="Object 4">
                        <a:extLst>
                          <a:ext uri="{FF2B5EF4-FFF2-40B4-BE49-F238E27FC236}">
                            <a16:creationId xmlns:a16="http://schemas.microsoft.com/office/drawing/2014/main" id="{ECC75BF0-776D-C148-A17F-F161ECC8AC5F}"/>
                          </a:ext>
                        </a:extLst>
                      </p:cNvPr>
                      <p:cNvPicPr/>
                      <p:nvPr/>
                    </p:nvPicPr>
                    <p:blipFill>
                      <a:blip r:embed="rId4"/>
                      <a:stretch>
                        <a:fillRect/>
                      </a:stretch>
                    </p:blipFill>
                    <p:spPr>
                      <a:xfrm>
                        <a:off x="179387" y="63326"/>
                        <a:ext cx="8785225" cy="6750050"/>
                      </a:xfrm>
                      <a:prstGeom prst="rect">
                        <a:avLst/>
                      </a:prstGeom>
                      <a:solidFill>
                        <a:srgbClr val="ABE5F0"/>
                      </a:solidFill>
                    </p:spPr>
                  </p:pic>
                </p:oleObj>
              </mc:Fallback>
            </mc:AlternateContent>
          </a:graphicData>
        </a:graphic>
      </p:graphicFrame>
      <p:sp>
        <p:nvSpPr>
          <p:cNvPr id="6" name="Title 1">
            <a:extLst>
              <a:ext uri="{FF2B5EF4-FFF2-40B4-BE49-F238E27FC236}">
                <a16:creationId xmlns:a16="http://schemas.microsoft.com/office/drawing/2014/main" id="{4880DB30-84A6-2B48-8074-F35C76E8EBF2}"/>
              </a:ext>
            </a:extLst>
          </p:cNvPr>
          <p:cNvSpPr>
            <a:spLocks noGrp="1"/>
          </p:cNvSpPr>
          <p:nvPr>
            <p:ph type="title"/>
          </p:nvPr>
        </p:nvSpPr>
        <p:spPr>
          <a:xfrm>
            <a:off x="4681128" y="5085184"/>
            <a:ext cx="4104456" cy="1143000"/>
          </a:xfrm>
          <a:solidFill>
            <a:schemeClr val="bg1"/>
          </a:solidFill>
        </p:spPr>
        <p:txBody>
          <a:bodyPr/>
          <a:lstStyle/>
          <a:p>
            <a:r>
              <a:rPr lang="en-US" sz="2400" dirty="0"/>
              <a:t>Version specification for the relationships between Jurassic and other concepts</a:t>
            </a:r>
          </a:p>
        </p:txBody>
      </p:sp>
    </p:spTree>
    <p:extLst>
      <p:ext uri="{BB962C8B-B14F-4D97-AF65-F5344CB8AC3E}">
        <p14:creationId xmlns:p14="http://schemas.microsoft.com/office/powerpoint/2010/main" val="707554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C5D18-52CF-E742-B136-00DEC2426A8B}"/>
              </a:ext>
            </a:extLst>
          </p:cNvPr>
          <p:cNvSpPr>
            <a:spLocks noGrp="1"/>
          </p:cNvSpPr>
          <p:nvPr>
            <p:ph type="sldNum" sz="quarter" idx="12"/>
          </p:nvPr>
        </p:nvSpPr>
        <p:spPr/>
        <p:txBody>
          <a:bodyPr/>
          <a:lstStyle/>
          <a:p>
            <a:pPr>
              <a:defRPr/>
            </a:pPr>
            <a:fld id="{A1143ABA-5D6C-4B17-8DA7-BD9888AB37B4}" type="slidenum">
              <a:rPr lang="en-US" smtClean="0"/>
              <a:pPr>
                <a:defRPr/>
              </a:pPr>
              <a:t>19</a:t>
            </a:fld>
            <a:endParaRPr lang="en-US"/>
          </a:p>
        </p:txBody>
      </p:sp>
      <p:pic>
        <p:nvPicPr>
          <p:cNvPr id="5" name="Picture 4" descr="A screenshot of a cell phone&#10;&#10;Description automatically generated">
            <a:extLst>
              <a:ext uri="{FF2B5EF4-FFF2-40B4-BE49-F238E27FC236}">
                <a16:creationId xmlns:a16="http://schemas.microsoft.com/office/drawing/2014/main" id="{4CB81749-5C02-0E4C-97C9-DA497D14E345}"/>
              </a:ext>
            </a:extLst>
          </p:cNvPr>
          <p:cNvPicPr>
            <a:picLocks noChangeAspect="1"/>
          </p:cNvPicPr>
          <p:nvPr/>
        </p:nvPicPr>
        <p:blipFill>
          <a:blip r:embed="rId2"/>
          <a:stretch>
            <a:fillRect/>
          </a:stretch>
        </p:blipFill>
        <p:spPr>
          <a:xfrm>
            <a:off x="467544" y="72473"/>
            <a:ext cx="7776687" cy="5898982"/>
          </a:xfrm>
          <a:prstGeom prst="rect">
            <a:avLst/>
          </a:prstGeom>
        </p:spPr>
      </p:pic>
      <p:sp>
        <p:nvSpPr>
          <p:cNvPr id="6" name="TextBox 5">
            <a:extLst>
              <a:ext uri="{FF2B5EF4-FFF2-40B4-BE49-F238E27FC236}">
                <a16:creationId xmlns:a16="http://schemas.microsoft.com/office/drawing/2014/main" id="{7AAF6739-FA00-D743-98C6-1C8D81C5F5F2}"/>
              </a:ext>
            </a:extLst>
          </p:cNvPr>
          <p:cNvSpPr txBox="1"/>
          <p:nvPr/>
        </p:nvSpPr>
        <p:spPr>
          <a:xfrm>
            <a:off x="564309" y="5919663"/>
            <a:ext cx="7560840" cy="461665"/>
          </a:xfrm>
          <a:prstGeom prst="rect">
            <a:avLst/>
          </a:prstGeom>
          <a:noFill/>
        </p:spPr>
        <p:txBody>
          <a:bodyPr wrap="square" rtlCol="0">
            <a:spAutoFit/>
          </a:bodyPr>
          <a:lstStyle/>
          <a:p>
            <a:pPr algn="ctr"/>
            <a:r>
              <a:rPr lang="en-US" b="1" dirty="0">
                <a:solidFill>
                  <a:srgbClr val="0066FF"/>
                </a:solidFill>
              </a:rPr>
              <a:t>Relationship versioning</a:t>
            </a:r>
          </a:p>
        </p:txBody>
      </p:sp>
      <p:sp>
        <p:nvSpPr>
          <p:cNvPr id="2" name="TextBox 1">
            <a:extLst>
              <a:ext uri="{FF2B5EF4-FFF2-40B4-BE49-F238E27FC236}">
                <a16:creationId xmlns:a16="http://schemas.microsoft.com/office/drawing/2014/main" id="{18AD411D-2E48-E140-AAA3-8ED1C4269B78}"/>
              </a:ext>
            </a:extLst>
          </p:cNvPr>
          <p:cNvSpPr txBox="1"/>
          <p:nvPr/>
        </p:nvSpPr>
        <p:spPr>
          <a:xfrm>
            <a:off x="450796" y="6323862"/>
            <a:ext cx="8143576" cy="461665"/>
          </a:xfrm>
          <a:prstGeom prst="rect">
            <a:avLst/>
          </a:prstGeom>
          <a:solidFill>
            <a:schemeClr val="bg1"/>
          </a:solidFill>
        </p:spPr>
        <p:txBody>
          <a:bodyPr wrap="none" rtlCol="0">
            <a:spAutoFit/>
          </a:bodyPr>
          <a:lstStyle/>
          <a:p>
            <a:r>
              <a:rPr lang="en-US" dirty="0">
                <a:solidFill>
                  <a:srgbClr val="FF0000"/>
                </a:solidFill>
              </a:rPr>
              <a:t>How to represent the complicated situation of Quaternary?</a:t>
            </a:r>
          </a:p>
        </p:txBody>
      </p:sp>
    </p:spTree>
    <p:extLst>
      <p:ext uri="{BB962C8B-B14F-4D97-AF65-F5344CB8AC3E}">
        <p14:creationId xmlns:p14="http://schemas.microsoft.com/office/powerpoint/2010/main" val="400045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6F6D-2B1A-464C-A2D4-EC9ACDF3F26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398A902-3582-E446-946E-7D6C30EF7805}"/>
              </a:ext>
            </a:extLst>
          </p:cNvPr>
          <p:cNvSpPr>
            <a:spLocks noGrp="1"/>
          </p:cNvSpPr>
          <p:nvPr>
            <p:ph idx="1"/>
          </p:nvPr>
        </p:nvSpPr>
        <p:spPr/>
        <p:txBody>
          <a:bodyPr/>
          <a:lstStyle/>
          <a:p>
            <a:r>
              <a:rPr lang="en-US" sz="2400" dirty="0"/>
              <a:t>Deep time knowledge graph</a:t>
            </a:r>
          </a:p>
          <a:p>
            <a:pPr lvl="1"/>
            <a:r>
              <a:rPr lang="en-US" sz="2000" dirty="0" err="1"/>
              <a:t>TBox</a:t>
            </a:r>
            <a:r>
              <a:rPr lang="en-US" sz="2000" dirty="0"/>
              <a:t> + </a:t>
            </a:r>
            <a:r>
              <a:rPr lang="en-US" sz="2000" dirty="0" err="1"/>
              <a:t>Abox</a:t>
            </a:r>
            <a:endParaRPr lang="en-US" sz="2000" dirty="0"/>
          </a:p>
          <a:p>
            <a:pPr lvl="1"/>
            <a:r>
              <a:rPr lang="en-US" sz="2000" dirty="0"/>
              <a:t>Existing work and our objective</a:t>
            </a:r>
          </a:p>
          <a:p>
            <a:r>
              <a:rPr lang="en-US" sz="2400" dirty="0"/>
              <a:t>The version control structure</a:t>
            </a:r>
          </a:p>
          <a:p>
            <a:pPr lvl="1"/>
            <a:r>
              <a:rPr lang="en-US" sz="2000" dirty="0"/>
              <a:t>Versioning of concepts, attributes and relationships</a:t>
            </a:r>
          </a:p>
          <a:p>
            <a:pPr lvl="1"/>
            <a:r>
              <a:rPr lang="en-US" sz="2000" dirty="0"/>
              <a:t>An efficient usage of the vocabulary scheme ID</a:t>
            </a:r>
          </a:p>
          <a:p>
            <a:pPr lvl="1"/>
            <a:r>
              <a:rPr lang="en-US" sz="2000" dirty="0"/>
              <a:t>Consistency with existing work</a:t>
            </a:r>
          </a:p>
          <a:p>
            <a:r>
              <a:rPr lang="en-US" sz="2400" dirty="0"/>
              <a:t>Resulting knowledge graph</a:t>
            </a:r>
          </a:p>
          <a:p>
            <a:pPr lvl="1"/>
            <a:r>
              <a:rPr lang="en-US" sz="2000" dirty="0"/>
              <a:t>Experiments of querying version information</a:t>
            </a:r>
          </a:p>
          <a:p>
            <a:r>
              <a:rPr lang="en-US" sz="2400" dirty="0"/>
              <a:t>Summary</a:t>
            </a:r>
          </a:p>
          <a:p>
            <a:endParaRPr lang="en-US" sz="2400" dirty="0"/>
          </a:p>
        </p:txBody>
      </p:sp>
      <p:sp>
        <p:nvSpPr>
          <p:cNvPr id="4" name="Slide Number Placeholder 3">
            <a:extLst>
              <a:ext uri="{FF2B5EF4-FFF2-40B4-BE49-F238E27FC236}">
                <a16:creationId xmlns:a16="http://schemas.microsoft.com/office/drawing/2014/main" id="{BEBF4A7C-AC30-434C-9079-CD790D1B0832}"/>
              </a:ext>
            </a:extLst>
          </p:cNvPr>
          <p:cNvSpPr>
            <a:spLocks noGrp="1"/>
          </p:cNvSpPr>
          <p:nvPr>
            <p:ph type="sldNum" sz="quarter" idx="12"/>
          </p:nvPr>
        </p:nvSpPr>
        <p:spPr/>
        <p:txBody>
          <a:bodyPr/>
          <a:lstStyle/>
          <a:p>
            <a:pPr>
              <a:defRPr/>
            </a:pPr>
            <a:fld id="{A1143ABA-5D6C-4B17-8DA7-BD9888AB37B4}" type="slidenum">
              <a:rPr lang="en-US" smtClean="0"/>
              <a:pPr>
                <a:defRPr/>
              </a:pPr>
              <a:t>2</a:t>
            </a:fld>
            <a:endParaRPr lang="en-US"/>
          </a:p>
        </p:txBody>
      </p:sp>
    </p:spTree>
    <p:extLst>
      <p:ext uri="{BB962C8B-B14F-4D97-AF65-F5344CB8AC3E}">
        <p14:creationId xmlns:p14="http://schemas.microsoft.com/office/powerpoint/2010/main" val="585977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6C0D-1EE2-9C42-9E88-90278800D896}"/>
              </a:ext>
            </a:extLst>
          </p:cNvPr>
          <p:cNvSpPr>
            <a:spLocks noGrp="1"/>
          </p:cNvSpPr>
          <p:nvPr>
            <p:ph type="title"/>
          </p:nvPr>
        </p:nvSpPr>
        <p:spPr>
          <a:xfrm>
            <a:off x="1979712" y="0"/>
            <a:ext cx="7164288" cy="1143000"/>
          </a:xfrm>
        </p:spPr>
        <p:txBody>
          <a:bodyPr/>
          <a:lstStyle/>
          <a:p>
            <a:r>
              <a:rPr lang="en-US" sz="2800" dirty="0"/>
              <a:t>Version specification for the relationships between Quaternary and other concepts </a:t>
            </a:r>
          </a:p>
        </p:txBody>
      </p:sp>
      <p:sp>
        <p:nvSpPr>
          <p:cNvPr id="4" name="Slide Number Placeholder 3">
            <a:extLst>
              <a:ext uri="{FF2B5EF4-FFF2-40B4-BE49-F238E27FC236}">
                <a16:creationId xmlns:a16="http://schemas.microsoft.com/office/drawing/2014/main" id="{48AE90BA-9DFE-5640-BC46-E55B3E3A0ED1}"/>
              </a:ext>
            </a:extLst>
          </p:cNvPr>
          <p:cNvSpPr>
            <a:spLocks noGrp="1"/>
          </p:cNvSpPr>
          <p:nvPr>
            <p:ph type="sldNum" sz="quarter" idx="12"/>
          </p:nvPr>
        </p:nvSpPr>
        <p:spPr/>
        <p:txBody>
          <a:bodyPr/>
          <a:lstStyle/>
          <a:p>
            <a:pPr>
              <a:defRPr/>
            </a:pPr>
            <a:fld id="{A1143ABA-5D6C-4B17-8DA7-BD9888AB37B4}" type="slidenum">
              <a:rPr lang="en-US" smtClean="0"/>
              <a:pPr>
                <a:defRPr/>
              </a:pPr>
              <a:t>20</a:t>
            </a:fld>
            <a:endParaRPr lang="en-US"/>
          </a:p>
        </p:txBody>
      </p:sp>
      <p:graphicFrame>
        <p:nvGraphicFramePr>
          <p:cNvPr id="5" name="Object 4">
            <a:extLst>
              <a:ext uri="{FF2B5EF4-FFF2-40B4-BE49-F238E27FC236}">
                <a16:creationId xmlns:a16="http://schemas.microsoft.com/office/drawing/2014/main" id="{35913E97-949B-6E48-983F-D05F4A5F1E42}"/>
              </a:ext>
            </a:extLst>
          </p:cNvPr>
          <p:cNvGraphicFramePr>
            <a:graphicFrameLocks noChangeAspect="1"/>
          </p:cNvGraphicFramePr>
          <p:nvPr>
            <p:extLst>
              <p:ext uri="{D42A27DB-BD31-4B8C-83A1-F6EECF244321}">
                <p14:modId xmlns:p14="http://schemas.microsoft.com/office/powerpoint/2010/main" val="4140884541"/>
              </p:ext>
            </p:extLst>
          </p:nvPr>
        </p:nvGraphicFramePr>
        <p:xfrm>
          <a:off x="107504" y="1120452"/>
          <a:ext cx="8484996" cy="5692924"/>
        </p:xfrm>
        <a:graphic>
          <a:graphicData uri="http://schemas.openxmlformats.org/presentationml/2006/ole">
            <mc:AlternateContent xmlns:mc="http://schemas.openxmlformats.org/markup-compatibility/2006">
              <mc:Choice xmlns:v="urn:schemas-microsoft-com:vml" Requires="v">
                <p:oleObj spid="_x0000_s5291" name="Document" r:id="rId3" imgW="5943600" imgH="3987800" progId="Word.Document.12">
                  <p:embed/>
                </p:oleObj>
              </mc:Choice>
              <mc:Fallback>
                <p:oleObj name="Document" r:id="rId3" imgW="5943600" imgH="3987800" progId="Word.Document.12">
                  <p:embed/>
                  <p:pic>
                    <p:nvPicPr>
                      <p:cNvPr id="0" name=""/>
                      <p:cNvPicPr/>
                      <p:nvPr/>
                    </p:nvPicPr>
                    <p:blipFill>
                      <a:blip r:embed="rId4"/>
                      <a:stretch>
                        <a:fillRect/>
                      </a:stretch>
                    </p:blipFill>
                    <p:spPr>
                      <a:xfrm>
                        <a:off x="107504" y="1120452"/>
                        <a:ext cx="8484996" cy="5692924"/>
                      </a:xfrm>
                      <a:prstGeom prst="rect">
                        <a:avLst/>
                      </a:prstGeom>
                      <a:solidFill>
                        <a:srgbClr val="ABE5F0"/>
                      </a:solidFill>
                    </p:spPr>
                  </p:pic>
                </p:oleObj>
              </mc:Fallback>
            </mc:AlternateContent>
          </a:graphicData>
        </a:graphic>
      </p:graphicFrame>
    </p:spTree>
    <p:extLst>
      <p:ext uri="{BB962C8B-B14F-4D97-AF65-F5344CB8AC3E}">
        <p14:creationId xmlns:p14="http://schemas.microsoft.com/office/powerpoint/2010/main" val="1498150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54E3-5398-1247-B875-6E7B39FE7068}"/>
              </a:ext>
            </a:extLst>
          </p:cNvPr>
          <p:cNvSpPr>
            <a:spLocks noGrp="1"/>
          </p:cNvSpPr>
          <p:nvPr>
            <p:ph type="title"/>
          </p:nvPr>
        </p:nvSpPr>
        <p:spPr/>
        <p:txBody>
          <a:bodyPr/>
          <a:lstStyle/>
          <a:p>
            <a:r>
              <a:rPr lang="en-US" dirty="0"/>
              <a:t>Consistency with existing ontologies and vocabularies </a:t>
            </a:r>
          </a:p>
        </p:txBody>
      </p:sp>
      <p:sp>
        <p:nvSpPr>
          <p:cNvPr id="3" name="Content Placeholder 2">
            <a:extLst>
              <a:ext uri="{FF2B5EF4-FFF2-40B4-BE49-F238E27FC236}">
                <a16:creationId xmlns:a16="http://schemas.microsoft.com/office/drawing/2014/main" id="{A97A1772-CE99-D446-95DB-C3944DBCA54A}"/>
              </a:ext>
            </a:extLst>
          </p:cNvPr>
          <p:cNvSpPr>
            <a:spLocks noGrp="1"/>
          </p:cNvSpPr>
          <p:nvPr>
            <p:ph idx="1"/>
          </p:nvPr>
        </p:nvSpPr>
        <p:spPr/>
        <p:txBody>
          <a:bodyPr/>
          <a:lstStyle/>
          <a:p>
            <a:r>
              <a:rPr lang="en-US" dirty="0"/>
              <a:t>We reused the existing ontologies and did not make any changes </a:t>
            </a:r>
          </a:p>
          <a:p>
            <a:r>
              <a:rPr lang="en-US" dirty="0"/>
              <a:t>All versions of the ISC charts are now represented in a single vocabulary</a:t>
            </a:r>
          </a:p>
          <a:p>
            <a:r>
              <a:rPr lang="en-US" dirty="0"/>
              <a:t>The URI of each time concept or attribute remains the same as in the existing vocabularies</a:t>
            </a:r>
          </a:p>
          <a:p>
            <a:r>
              <a:rPr lang="en-US" dirty="0"/>
              <a:t>Show the complete versioning history of concepts, attributes, and relationships</a:t>
            </a:r>
          </a:p>
          <a:p>
            <a:endParaRPr lang="en-US" dirty="0"/>
          </a:p>
        </p:txBody>
      </p:sp>
      <p:sp>
        <p:nvSpPr>
          <p:cNvPr id="4" name="Slide Number Placeholder 3">
            <a:extLst>
              <a:ext uri="{FF2B5EF4-FFF2-40B4-BE49-F238E27FC236}">
                <a16:creationId xmlns:a16="http://schemas.microsoft.com/office/drawing/2014/main" id="{044A9E4A-0333-5945-8479-43C6BF6D17B8}"/>
              </a:ext>
            </a:extLst>
          </p:cNvPr>
          <p:cNvSpPr>
            <a:spLocks noGrp="1"/>
          </p:cNvSpPr>
          <p:nvPr>
            <p:ph type="sldNum" sz="quarter" idx="12"/>
          </p:nvPr>
        </p:nvSpPr>
        <p:spPr/>
        <p:txBody>
          <a:bodyPr/>
          <a:lstStyle/>
          <a:p>
            <a:pPr>
              <a:defRPr/>
            </a:pPr>
            <a:fld id="{A1143ABA-5D6C-4B17-8DA7-BD9888AB37B4}" type="slidenum">
              <a:rPr lang="en-US" smtClean="0"/>
              <a:pPr>
                <a:defRPr/>
              </a:pPr>
              <a:t>21</a:t>
            </a:fld>
            <a:endParaRPr lang="en-US"/>
          </a:p>
        </p:txBody>
      </p:sp>
    </p:spTree>
    <p:extLst>
      <p:ext uri="{BB962C8B-B14F-4D97-AF65-F5344CB8AC3E}">
        <p14:creationId xmlns:p14="http://schemas.microsoft.com/office/powerpoint/2010/main" val="137988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4A17-4107-B84E-91F8-DA66EE9C4CE6}"/>
              </a:ext>
            </a:extLst>
          </p:cNvPr>
          <p:cNvSpPr>
            <a:spLocks noGrp="1"/>
          </p:cNvSpPr>
          <p:nvPr>
            <p:ph type="title"/>
          </p:nvPr>
        </p:nvSpPr>
        <p:spPr/>
        <p:txBody>
          <a:bodyPr/>
          <a:lstStyle/>
          <a:p>
            <a:r>
              <a:rPr lang="en-US" dirty="0"/>
              <a:t>Results are Open Source</a:t>
            </a:r>
          </a:p>
        </p:txBody>
      </p:sp>
      <p:sp>
        <p:nvSpPr>
          <p:cNvPr id="3" name="Content Placeholder 2">
            <a:extLst>
              <a:ext uri="{FF2B5EF4-FFF2-40B4-BE49-F238E27FC236}">
                <a16:creationId xmlns:a16="http://schemas.microsoft.com/office/drawing/2014/main" id="{CE2B2653-5B20-1E41-9CBA-7AB21788E2D1}"/>
              </a:ext>
            </a:extLst>
          </p:cNvPr>
          <p:cNvSpPr>
            <a:spLocks noGrp="1"/>
          </p:cNvSpPr>
          <p:nvPr>
            <p:ph idx="1"/>
          </p:nvPr>
        </p:nvSpPr>
        <p:spPr/>
        <p:txBody>
          <a:bodyPr/>
          <a:lstStyle/>
          <a:p>
            <a:r>
              <a:rPr lang="en-US" sz="2000" dirty="0"/>
              <a:t>The .</a:t>
            </a:r>
            <a:r>
              <a:rPr lang="en-US" sz="2000" dirty="0" err="1"/>
              <a:t>ttl</a:t>
            </a:r>
            <a:r>
              <a:rPr lang="en-US" sz="2000" dirty="0"/>
              <a:t> file of the resulting vocabulary is accessible at:</a:t>
            </a:r>
          </a:p>
          <a:p>
            <a:pPr lvl="1"/>
            <a:r>
              <a:rPr lang="en-US" sz="1800" dirty="0"/>
              <a:t> </a:t>
            </a:r>
            <a:r>
              <a:rPr lang="en-US" sz="1800" dirty="0">
                <a:hlinkClick r:id="rId2"/>
              </a:rPr>
              <a:t>https://github.com/xgmachina/geotimeversion/</a:t>
            </a:r>
            <a:r>
              <a:rPr lang="en-US" sz="1800" dirty="0"/>
              <a:t> </a:t>
            </a:r>
          </a:p>
          <a:p>
            <a:pPr lvl="1"/>
            <a:endParaRPr lang="en-US" sz="1800" dirty="0"/>
          </a:p>
          <a:p>
            <a:r>
              <a:rPr lang="en-US" sz="2000" dirty="0"/>
              <a:t>A SPARQL endpoint has been set up</a:t>
            </a:r>
          </a:p>
          <a:p>
            <a:pPr lvl="1"/>
            <a:r>
              <a:rPr lang="en-US" sz="1800" dirty="0"/>
              <a:t>Triple store: </a:t>
            </a:r>
            <a:r>
              <a:rPr lang="en-US" sz="1800" dirty="0">
                <a:hlinkClick r:id="rId3"/>
              </a:rPr>
              <a:t>http://virtuoso.nkn.uidaho.edu:8890/sparql/</a:t>
            </a:r>
            <a:r>
              <a:rPr lang="en-US" sz="1800" dirty="0"/>
              <a:t>  </a:t>
            </a:r>
          </a:p>
          <a:p>
            <a:pPr lvl="2"/>
            <a:r>
              <a:rPr lang="en-US" sz="1400" dirty="0"/>
              <a:t>Using the graph name </a:t>
            </a:r>
            <a:r>
              <a:rPr lang="en-US" sz="1400" dirty="0">
                <a:hlinkClick r:id="rId4"/>
              </a:rPr>
              <a:t>http://deeptimekb.org/iscallnew</a:t>
            </a:r>
            <a:r>
              <a:rPr lang="en-US" sz="1400" dirty="0"/>
              <a:t> </a:t>
            </a:r>
            <a:endParaRPr lang="en-US" sz="1000" dirty="0"/>
          </a:p>
          <a:p>
            <a:pPr lvl="1"/>
            <a:endParaRPr lang="en-US" sz="2000" dirty="0"/>
          </a:p>
          <a:p>
            <a:r>
              <a:rPr lang="en-AU" sz="2000" dirty="0"/>
              <a:t>More applications will be released</a:t>
            </a:r>
          </a:p>
          <a:p>
            <a:pPr lvl="1"/>
            <a:r>
              <a:rPr lang="en-AU" sz="1800" dirty="0"/>
              <a:t>Project website: </a:t>
            </a:r>
            <a:r>
              <a:rPr lang="en-AU" sz="1800" dirty="0">
                <a:hlinkClick r:id="rId5"/>
              </a:rPr>
              <a:t>https://www.deeptimekb.org</a:t>
            </a:r>
            <a:r>
              <a:rPr lang="en-AU" sz="1800" dirty="0"/>
              <a:t>  </a:t>
            </a:r>
          </a:p>
          <a:p>
            <a:pPr lvl="1"/>
            <a:r>
              <a:rPr lang="en-AU" sz="1800" dirty="0"/>
              <a:t>Twitter: @dtkb11</a:t>
            </a:r>
            <a:endParaRPr lang="en-US" sz="1800" dirty="0"/>
          </a:p>
        </p:txBody>
      </p:sp>
      <p:sp>
        <p:nvSpPr>
          <p:cNvPr id="4" name="Slide Number Placeholder 3">
            <a:extLst>
              <a:ext uri="{FF2B5EF4-FFF2-40B4-BE49-F238E27FC236}">
                <a16:creationId xmlns:a16="http://schemas.microsoft.com/office/drawing/2014/main" id="{1CC8574C-7EC8-B74B-8F0E-D39848241C22}"/>
              </a:ext>
            </a:extLst>
          </p:cNvPr>
          <p:cNvSpPr>
            <a:spLocks noGrp="1"/>
          </p:cNvSpPr>
          <p:nvPr>
            <p:ph type="sldNum" sz="quarter" idx="12"/>
          </p:nvPr>
        </p:nvSpPr>
        <p:spPr/>
        <p:txBody>
          <a:bodyPr/>
          <a:lstStyle/>
          <a:p>
            <a:pPr>
              <a:defRPr/>
            </a:pPr>
            <a:fld id="{A1143ABA-5D6C-4B17-8DA7-BD9888AB37B4}" type="slidenum">
              <a:rPr lang="en-US" smtClean="0"/>
              <a:pPr>
                <a:defRPr/>
              </a:pPr>
              <a:t>22</a:t>
            </a:fld>
            <a:endParaRPr lang="en-US"/>
          </a:p>
        </p:txBody>
      </p:sp>
      <p:pic>
        <p:nvPicPr>
          <p:cNvPr id="5" name="Picture 4">
            <a:extLst>
              <a:ext uri="{FF2B5EF4-FFF2-40B4-BE49-F238E27FC236}">
                <a16:creationId xmlns:a16="http://schemas.microsoft.com/office/drawing/2014/main" id="{8DECC065-CC28-E944-BFDE-5D406ACD042D}"/>
              </a:ext>
            </a:extLst>
          </p:cNvPr>
          <p:cNvPicPr>
            <a:picLocks noChangeAspect="1"/>
          </p:cNvPicPr>
          <p:nvPr/>
        </p:nvPicPr>
        <p:blipFill>
          <a:blip r:embed="rId6"/>
          <a:stretch>
            <a:fillRect/>
          </a:stretch>
        </p:blipFill>
        <p:spPr>
          <a:xfrm>
            <a:off x="546960" y="5126547"/>
            <a:ext cx="973072" cy="1216340"/>
          </a:xfrm>
          <a:prstGeom prst="rect">
            <a:avLst/>
          </a:prstGeom>
        </p:spPr>
      </p:pic>
      <p:sp>
        <p:nvSpPr>
          <p:cNvPr id="7" name="TextBox 6">
            <a:extLst>
              <a:ext uri="{FF2B5EF4-FFF2-40B4-BE49-F238E27FC236}">
                <a16:creationId xmlns:a16="http://schemas.microsoft.com/office/drawing/2014/main" id="{5345F406-AC10-5C44-8245-D9DF1958D9CA}"/>
              </a:ext>
            </a:extLst>
          </p:cNvPr>
          <p:cNvSpPr txBox="1"/>
          <p:nvPr/>
        </p:nvSpPr>
        <p:spPr>
          <a:xfrm>
            <a:off x="467544" y="6326558"/>
            <a:ext cx="1120820" cy="369332"/>
          </a:xfrm>
          <a:prstGeom prst="rect">
            <a:avLst/>
          </a:prstGeom>
          <a:noFill/>
        </p:spPr>
        <p:txBody>
          <a:bodyPr wrap="none" rtlCol="0">
            <a:spAutoFit/>
          </a:bodyPr>
          <a:lstStyle/>
          <a:p>
            <a:r>
              <a:rPr lang="en-US" sz="1800" dirty="0"/>
              <a:t>Chao Ma</a:t>
            </a:r>
          </a:p>
        </p:txBody>
      </p:sp>
      <p:pic>
        <p:nvPicPr>
          <p:cNvPr id="11" name="Picture 10">
            <a:extLst>
              <a:ext uri="{FF2B5EF4-FFF2-40B4-BE49-F238E27FC236}">
                <a16:creationId xmlns:a16="http://schemas.microsoft.com/office/drawing/2014/main" id="{AEBF284A-5702-034E-91C2-A919D0ABEB71}"/>
              </a:ext>
            </a:extLst>
          </p:cNvPr>
          <p:cNvPicPr>
            <a:picLocks noChangeAspect="1"/>
          </p:cNvPicPr>
          <p:nvPr/>
        </p:nvPicPr>
        <p:blipFill rotWithShape="1">
          <a:blip r:embed="rId7"/>
          <a:srcRect l="8157"/>
          <a:stretch/>
        </p:blipFill>
        <p:spPr>
          <a:xfrm>
            <a:off x="1810089" y="5130898"/>
            <a:ext cx="1113135" cy="1211989"/>
          </a:xfrm>
          <a:prstGeom prst="rect">
            <a:avLst/>
          </a:prstGeom>
        </p:spPr>
      </p:pic>
      <p:sp>
        <p:nvSpPr>
          <p:cNvPr id="12" name="TextBox 11">
            <a:extLst>
              <a:ext uri="{FF2B5EF4-FFF2-40B4-BE49-F238E27FC236}">
                <a16:creationId xmlns:a16="http://schemas.microsoft.com/office/drawing/2014/main" id="{006D04FF-C9BE-054C-BE86-E4BCC55B0A21}"/>
              </a:ext>
            </a:extLst>
          </p:cNvPr>
          <p:cNvSpPr txBox="1"/>
          <p:nvPr/>
        </p:nvSpPr>
        <p:spPr>
          <a:xfrm>
            <a:off x="1588364" y="6335008"/>
            <a:ext cx="1454244" cy="369332"/>
          </a:xfrm>
          <a:prstGeom prst="rect">
            <a:avLst/>
          </a:prstGeom>
          <a:noFill/>
        </p:spPr>
        <p:txBody>
          <a:bodyPr wrap="none" rtlCol="0">
            <a:spAutoFit/>
          </a:bodyPr>
          <a:lstStyle/>
          <a:p>
            <a:r>
              <a:rPr lang="en-US" sz="1800" dirty="0"/>
              <a:t>Amruta Kale</a:t>
            </a:r>
          </a:p>
        </p:txBody>
      </p:sp>
      <p:sp>
        <p:nvSpPr>
          <p:cNvPr id="13" name="TextBox 12">
            <a:extLst>
              <a:ext uri="{FF2B5EF4-FFF2-40B4-BE49-F238E27FC236}">
                <a16:creationId xmlns:a16="http://schemas.microsoft.com/office/drawing/2014/main" id="{60B732E6-4BC0-EC41-AA13-7033ED472656}"/>
              </a:ext>
            </a:extLst>
          </p:cNvPr>
          <p:cNvSpPr txBox="1"/>
          <p:nvPr/>
        </p:nvSpPr>
        <p:spPr>
          <a:xfrm>
            <a:off x="6036471" y="5144997"/>
            <a:ext cx="2953341" cy="954107"/>
          </a:xfrm>
          <a:prstGeom prst="rect">
            <a:avLst/>
          </a:prstGeom>
          <a:noFill/>
        </p:spPr>
        <p:txBody>
          <a:bodyPr wrap="square" rtlCol="0">
            <a:spAutoFit/>
          </a:bodyPr>
          <a:lstStyle/>
          <a:p>
            <a:r>
              <a:rPr lang="en-US" sz="1400" i="1" dirty="0"/>
              <a:t>Will join us soon: </a:t>
            </a:r>
          </a:p>
          <a:p>
            <a:r>
              <a:rPr lang="en-US" sz="1400" dirty="0"/>
              <a:t>CUG: </a:t>
            </a:r>
            <a:r>
              <a:rPr lang="en-US" sz="1400" dirty="0" err="1"/>
              <a:t>Wenjia</a:t>
            </a:r>
            <a:r>
              <a:rPr lang="en-US" sz="1400" dirty="0"/>
              <a:t> Li – visiting scholar</a:t>
            </a:r>
          </a:p>
          <a:p>
            <a:r>
              <a:rPr lang="en-US" sz="1400" dirty="0"/>
              <a:t>NSF: </a:t>
            </a:r>
            <a:r>
              <a:rPr lang="en-US" sz="1400" dirty="0" err="1"/>
              <a:t>Jiyin</a:t>
            </a:r>
            <a:r>
              <a:rPr lang="en-US" sz="1400" dirty="0"/>
              <a:t> Zhang – PhD student</a:t>
            </a:r>
          </a:p>
          <a:p>
            <a:r>
              <a:rPr lang="en-US" sz="1400" dirty="0"/>
              <a:t>NSF: Three undergraduate interns</a:t>
            </a:r>
          </a:p>
        </p:txBody>
      </p:sp>
      <p:sp>
        <p:nvSpPr>
          <p:cNvPr id="14" name="Rectangle 13">
            <a:extLst>
              <a:ext uri="{FF2B5EF4-FFF2-40B4-BE49-F238E27FC236}">
                <a16:creationId xmlns:a16="http://schemas.microsoft.com/office/drawing/2014/main" id="{E4B5C0B7-5666-6D45-8C39-3DB3D2A633AB}"/>
              </a:ext>
            </a:extLst>
          </p:cNvPr>
          <p:cNvSpPr/>
          <p:nvPr/>
        </p:nvSpPr>
        <p:spPr>
          <a:xfrm>
            <a:off x="3100532" y="6326558"/>
            <a:ext cx="1364476" cy="369332"/>
          </a:xfrm>
          <a:prstGeom prst="rect">
            <a:avLst/>
          </a:prstGeom>
        </p:spPr>
        <p:txBody>
          <a:bodyPr wrap="none">
            <a:spAutoFit/>
          </a:bodyPr>
          <a:lstStyle/>
          <a:p>
            <a:r>
              <a:rPr lang="en-US" sz="1800" dirty="0" err="1"/>
              <a:t>Chenhao</a:t>
            </a:r>
            <a:r>
              <a:rPr lang="en-US" sz="1800" dirty="0"/>
              <a:t> Li</a:t>
            </a:r>
          </a:p>
        </p:txBody>
      </p:sp>
      <p:pic>
        <p:nvPicPr>
          <p:cNvPr id="15" name="Picture 14">
            <a:extLst>
              <a:ext uri="{FF2B5EF4-FFF2-40B4-BE49-F238E27FC236}">
                <a16:creationId xmlns:a16="http://schemas.microsoft.com/office/drawing/2014/main" id="{3727D45A-E00A-414D-BB51-DDB241B48284}"/>
              </a:ext>
            </a:extLst>
          </p:cNvPr>
          <p:cNvPicPr>
            <a:picLocks noChangeAspect="1"/>
          </p:cNvPicPr>
          <p:nvPr/>
        </p:nvPicPr>
        <p:blipFill>
          <a:blip r:embed="rId8"/>
          <a:stretch>
            <a:fillRect/>
          </a:stretch>
        </p:blipFill>
        <p:spPr>
          <a:xfrm>
            <a:off x="3239057" y="5141596"/>
            <a:ext cx="1085611" cy="1201291"/>
          </a:xfrm>
          <a:prstGeom prst="rect">
            <a:avLst/>
          </a:prstGeom>
        </p:spPr>
      </p:pic>
      <p:pic>
        <p:nvPicPr>
          <p:cNvPr id="6" name="Picture 5">
            <a:extLst>
              <a:ext uri="{FF2B5EF4-FFF2-40B4-BE49-F238E27FC236}">
                <a16:creationId xmlns:a16="http://schemas.microsoft.com/office/drawing/2014/main" id="{EF1662D7-8425-934C-B861-8F69EC842E39}"/>
              </a:ext>
            </a:extLst>
          </p:cNvPr>
          <p:cNvPicPr>
            <a:picLocks noChangeAspect="1"/>
          </p:cNvPicPr>
          <p:nvPr/>
        </p:nvPicPr>
        <p:blipFill rotWithShape="1">
          <a:blip r:embed="rId9"/>
          <a:srcRect l="9630" r="7480"/>
          <a:stretch/>
        </p:blipFill>
        <p:spPr>
          <a:xfrm>
            <a:off x="4656371" y="5141595"/>
            <a:ext cx="982215" cy="1184963"/>
          </a:xfrm>
          <a:prstGeom prst="rect">
            <a:avLst/>
          </a:prstGeom>
        </p:spPr>
      </p:pic>
      <p:sp>
        <p:nvSpPr>
          <p:cNvPr id="16" name="Rectangle 15">
            <a:extLst>
              <a:ext uri="{FF2B5EF4-FFF2-40B4-BE49-F238E27FC236}">
                <a16:creationId xmlns:a16="http://schemas.microsoft.com/office/drawing/2014/main" id="{2C5BB7AB-9D24-0245-8B8E-C28EFB48D494}"/>
              </a:ext>
            </a:extLst>
          </p:cNvPr>
          <p:cNvSpPr/>
          <p:nvPr/>
        </p:nvSpPr>
        <p:spPr>
          <a:xfrm>
            <a:off x="4638364" y="6290543"/>
            <a:ext cx="1018227" cy="369332"/>
          </a:xfrm>
          <a:prstGeom prst="rect">
            <a:avLst/>
          </a:prstGeom>
        </p:spPr>
        <p:txBody>
          <a:bodyPr wrap="none">
            <a:spAutoFit/>
          </a:bodyPr>
          <a:lstStyle/>
          <a:p>
            <a:r>
              <a:rPr lang="en-US" sz="1800" dirty="0"/>
              <a:t>Can Cai</a:t>
            </a:r>
          </a:p>
        </p:txBody>
      </p:sp>
    </p:spTree>
    <p:extLst>
      <p:ext uri="{BB962C8B-B14F-4D97-AF65-F5344CB8AC3E}">
        <p14:creationId xmlns:p14="http://schemas.microsoft.com/office/powerpoint/2010/main" val="3186944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BC79-A603-0541-B052-B29CD442C463}"/>
              </a:ext>
            </a:extLst>
          </p:cNvPr>
          <p:cNvSpPr>
            <a:spLocks noGrp="1"/>
          </p:cNvSpPr>
          <p:nvPr>
            <p:ph type="title"/>
          </p:nvPr>
        </p:nvSpPr>
        <p:spPr>
          <a:xfrm>
            <a:off x="1691680" y="0"/>
            <a:ext cx="7452320" cy="1143000"/>
          </a:xfrm>
        </p:spPr>
        <p:txBody>
          <a:bodyPr/>
          <a:lstStyle/>
          <a:p>
            <a:r>
              <a:rPr lang="en-US" sz="2000" dirty="0"/>
              <a:t>Example query 1: find the age and uncertainty at the base of a given concept (e.g., Jurassic) in a given version of the ISC chart </a:t>
            </a:r>
          </a:p>
        </p:txBody>
      </p:sp>
      <p:sp>
        <p:nvSpPr>
          <p:cNvPr id="4" name="Slide Number Placeholder 3">
            <a:extLst>
              <a:ext uri="{FF2B5EF4-FFF2-40B4-BE49-F238E27FC236}">
                <a16:creationId xmlns:a16="http://schemas.microsoft.com/office/drawing/2014/main" id="{5203C5E4-5F95-CB4D-B2C4-E1DE7445FBE0}"/>
              </a:ext>
            </a:extLst>
          </p:cNvPr>
          <p:cNvSpPr>
            <a:spLocks noGrp="1"/>
          </p:cNvSpPr>
          <p:nvPr>
            <p:ph type="sldNum" sz="quarter" idx="12"/>
          </p:nvPr>
        </p:nvSpPr>
        <p:spPr/>
        <p:txBody>
          <a:bodyPr/>
          <a:lstStyle/>
          <a:p>
            <a:pPr>
              <a:defRPr/>
            </a:pPr>
            <a:fld id="{A1143ABA-5D6C-4B17-8DA7-BD9888AB37B4}" type="slidenum">
              <a:rPr lang="en-US" smtClean="0"/>
              <a:pPr>
                <a:defRPr/>
              </a:pPr>
              <a:t>23</a:t>
            </a:fld>
            <a:endParaRPr lang="en-US"/>
          </a:p>
        </p:txBody>
      </p:sp>
      <p:graphicFrame>
        <p:nvGraphicFramePr>
          <p:cNvPr id="5" name="Table 4">
            <a:extLst>
              <a:ext uri="{FF2B5EF4-FFF2-40B4-BE49-F238E27FC236}">
                <a16:creationId xmlns:a16="http://schemas.microsoft.com/office/drawing/2014/main" id="{7E4F3111-6C9C-7D45-9CAE-25726FFC2541}"/>
              </a:ext>
            </a:extLst>
          </p:cNvPr>
          <p:cNvGraphicFramePr>
            <a:graphicFrameLocks noGrp="1"/>
          </p:cNvGraphicFramePr>
          <p:nvPr>
            <p:extLst>
              <p:ext uri="{D42A27DB-BD31-4B8C-83A1-F6EECF244321}">
                <p14:modId xmlns:p14="http://schemas.microsoft.com/office/powerpoint/2010/main" val="2561717279"/>
              </p:ext>
            </p:extLst>
          </p:nvPr>
        </p:nvGraphicFramePr>
        <p:xfrm>
          <a:off x="107504" y="1052736"/>
          <a:ext cx="5184576" cy="5669280"/>
        </p:xfrm>
        <a:graphic>
          <a:graphicData uri="http://schemas.openxmlformats.org/drawingml/2006/table">
            <a:tbl>
              <a:tblPr firstRow="1" firstCol="1" bandRow="1">
                <a:tableStyleId>{5C22544A-7EE6-4342-B048-85BDC9FD1C3A}</a:tableStyleId>
              </a:tblPr>
              <a:tblGrid>
                <a:gridCol w="5184576">
                  <a:extLst>
                    <a:ext uri="{9D8B030D-6E8A-4147-A177-3AD203B41FA5}">
                      <a16:colId xmlns:a16="http://schemas.microsoft.com/office/drawing/2014/main" val="3943701407"/>
                    </a:ext>
                  </a:extLst>
                </a:gridCol>
              </a:tblGrid>
              <a:tr h="5400600">
                <a:tc>
                  <a:txBody>
                    <a:bodyPr/>
                    <a:lstStyle/>
                    <a:p>
                      <a:pPr marL="0" marR="0">
                        <a:spcBef>
                          <a:spcPts val="0"/>
                        </a:spcBef>
                        <a:spcAft>
                          <a:spcPts val="0"/>
                        </a:spcAft>
                      </a:pPr>
                      <a:r>
                        <a:rPr lang="en-US" sz="1200" dirty="0">
                          <a:solidFill>
                            <a:schemeClr val="tx1"/>
                          </a:solidFill>
                          <a:effectLst/>
                        </a:rPr>
                        <a:t>prefix dc: &lt;http://</a:t>
                      </a:r>
                      <a:r>
                        <a:rPr lang="en-US" sz="1200" dirty="0" err="1">
                          <a:solidFill>
                            <a:schemeClr val="tx1"/>
                          </a:solidFill>
                          <a:effectLst/>
                        </a:rPr>
                        <a:t>purl.org</a:t>
                      </a:r>
                      <a:r>
                        <a:rPr lang="en-US" sz="1200" dirty="0">
                          <a:solidFill>
                            <a:schemeClr val="tx1"/>
                          </a:solidFill>
                          <a:effectLst/>
                        </a:rPr>
                        <a:t>/dc/elements/1.1/&gt;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prefix </a:t>
                      </a:r>
                      <a:r>
                        <a:rPr lang="en-US" sz="1200" dirty="0" err="1">
                          <a:solidFill>
                            <a:schemeClr val="tx1"/>
                          </a:solidFill>
                          <a:effectLst/>
                        </a:rPr>
                        <a:t>gts</a:t>
                      </a:r>
                      <a:r>
                        <a:rPr lang="en-US" sz="1200" dirty="0">
                          <a:solidFill>
                            <a:schemeClr val="tx1"/>
                          </a:solidFill>
                          <a:effectLst/>
                        </a:rPr>
                        <a:t>: &lt;http://</a:t>
                      </a:r>
                      <a:r>
                        <a:rPr lang="en-US" sz="1200" dirty="0" err="1">
                          <a:solidFill>
                            <a:schemeClr val="tx1"/>
                          </a:solidFill>
                          <a:effectLst/>
                        </a:rPr>
                        <a:t>resource.geosciml.org</a:t>
                      </a:r>
                      <a:r>
                        <a:rPr lang="en-US" sz="1200" dirty="0">
                          <a:solidFill>
                            <a:schemeClr val="tx1"/>
                          </a:solidFill>
                          <a:effectLst/>
                        </a:rPr>
                        <a:t>/ontology/timescale/</a:t>
                      </a:r>
                      <a:r>
                        <a:rPr lang="en-US" sz="1200" dirty="0" err="1">
                          <a:solidFill>
                            <a:schemeClr val="tx1"/>
                          </a:solidFill>
                          <a:effectLst/>
                        </a:rPr>
                        <a:t>gts</a:t>
                      </a:r>
                      <a:r>
                        <a:rPr lang="en-US" sz="1200" dirty="0">
                          <a:solidFill>
                            <a:schemeClr val="tx1"/>
                          </a:solidFill>
                          <a:effectLst/>
                        </a:rPr>
                        <a:t>#&gt;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prefix </a:t>
                      </a:r>
                      <a:r>
                        <a:rPr lang="en-US" sz="1200" dirty="0" err="1">
                          <a:solidFill>
                            <a:schemeClr val="tx1"/>
                          </a:solidFill>
                          <a:effectLst/>
                        </a:rPr>
                        <a:t>skos</a:t>
                      </a:r>
                      <a:r>
                        <a:rPr lang="en-US" sz="1200" dirty="0">
                          <a:solidFill>
                            <a:schemeClr val="tx1"/>
                          </a:solidFill>
                          <a:effectLst/>
                        </a:rPr>
                        <a:t>: &lt;http://www.w3.org/2004/02/</a:t>
                      </a:r>
                      <a:r>
                        <a:rPr lang="en-US" sz="1200" dirty="0" err="1">
                          <a:solidFill>
                            <a:schemeClr val="tx1"/>
                          </a:solidFill>
                          <a:effectLst/>
                        </a:rPr>
                        <a:t>skos</a:t>
                      </a:r>
                      <a:r>
                        <a:rPr lang="en-US" sz="1200" dirty="0">
                          <a:solidFill>
                            <a:schemeClr val="tx1"/>
                          </a:solidFill>
                          <a:effectLst/>
                        </a:rPr>
                        <a:t>/core#&gt;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prefix time: &lt;http://www.w3.org/2006/time#&gt;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prefix </a:t>
                      </a:r>
                      <a:r>
                        <a:rPr lang="en-US" sz="1200" dirty="0" err="1">
                          <a:solidFill>
                            <a:schemeClr val="tx1"/>
                          </a:solidFill>
                          <a:effectLst/>
                        </a:rPr>
                        <a:t>ts</a:t>
                      </a:r>
                      <a:r>
                        <a:rPr lang="en-US" sz="1200" dirty="0">
                          <a:solidFill>
                            <a:schemeClr val="tx1"/>
                          </a:solidFill>
                          <a:effectLst/>
                        </a:rPr>
                        <a:t>: &lt;http://</a:t>
                      </a:r>
                      <a:r>
                        <a:rPr lang="en-US" sz="1200" dirty="0" err="1">
                          <a:solidFill>
                            <a:schemeClr val="tx1"/>
                          </a:solidFill>
                          <a:effectLst/>
                        </a:rPr>
                        <a:t>resource.geosciml.org</a:t>
                      </a:r>
                      <a:r>
                        <a:rPr lang="en-US" sz="1200" dirty="0">
                          <a:solidFill>
                            <a:schemeClr val="tx1"/>
                          </a:solidFill>
                          <a:effectLst/>
                        </a:rPr>
                        <a:t>/vocabulary/timescale/&gt;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SELECT ?</a:t>
                      </a:r>
                      <a:r>
                        <a:rPr lang="en-US" sz="1200" dirty="0" err="1">
                          <a:solidFill>
                            <a:schemeClr val="tx1"/>
                          </a:solidFill>
                          <a:effectLst/>
                        </a:rPr>
                        <a:t>tconcept</a:t>
                      </a:r>
                      <a:r>
                        <a:rPr lang="en-US" sz="1200" dirty="0">
                          <a:solidFill>
                            <a:schemeClr val="tx1"/>
                          </a:solidFill>
                          <a:effectLst/>
                        </a:rPr>
                        <a:t> ?</a:t>
                      </a:r>
                      <a:r>
                        <a:rPr lang="en-US" sz="1200" dirty="0" err="1">
                          <a:solidFill>
                            <a:schemeClr val="tx1"/>
                          </a:solidFill>
                          <a:effectLst/>
                        </a:rPr>
                        <a:t>basetimevalue</a:t>
                      </a:r>
                      <a:r>
                        <a:rPr lang="en-US" sz="1200" dirty="0">
                          <a:solidFill>
                            <a:schemeClr val="tx1"/>
                          </a:solidFill>
                          <a:effectLst/>
                        </a:rPr>
                        <a:t> ?</a:t>
                      </a:r>
                      <a:r>
                        <a:rPr lang="en-US" sz="1200" dirty="0" err="1">
                          <a:solidFill>
                            <a:schemeClr val="tx1"/>
                          </a:solidFill>
                          <a:effectLst/>
                        </a:rPr>
                        <a:t>btuncertvalue</a:t>
                      </a: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WHERE</a:t>
                      </a:r>
                      <a:endParaRPr lang="en-US" sz="1400" dirty="0">
                        <a:solidFill>
                          <a:schemeClr val="tx1"/>
                        </a:solidFill>
                        <a:effectLst/>
                      </a:endParaRPr>
                    </a:p>
                    <a:p>
                      <a:pPr marL="0" marR="0">
                        <a:spcBef>
                          <a:spcPts val="0"/>
                        </a:spcBef>
                        <a:spcAft>
                          <a:spcPts val="0"/>
                        </a:spcAft>
                      </a:pPr>
                      <a:r>
                        <a:rPr lang="en-US" sz="1200" dirty="0">
                          <a:solidFill>
                            <a:schemeClr val="tx1"/>
                          </a:solidFill>
                          <a:effectLst/>
                        </a:rPr>
                        <a:t>{</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GRAPH &lt;http://</a:t>
                      </a:r>
                      <a:r>
                        <a:rPr lang="en-US" sz="1200" dirty="0" err="1">
                          <a:solidFill>
                            <a:schemeClr val="tx1"/>
                          </a:solidFill>
                          <a:effectLst/>
                        </a:rPr>
                        <a:t>deeptimekb.org</a:t>
                      </a:r>
                      <a:r>
                        <a:rPr lang="en-US" sz="1200" dirty="0">
                          <a:solidFill>
                            <a:schemeClr val="tx1"/>
                          </a:solidFill>
                          <a:effectLst/>
                        </a:rPr>
                        <a:t>/</a:t>
                      </a:r>
                      <a:r>
                        <a:rPr lang="en-US" sz="1200" dirty="0" err="1">
                          <a:solidFill>
                            <a:schemeClr val="tx1"/>
                          </a:solidFill>
                          <a:effectLst/>
                        </a:rPr>
                        <a:t>iscallnew</a:t>
                      </a:r>
                      <a:r>
                        <a:rPr lang="en-US" sz="1200" dirty="0">
                          <a:solidFill>
                            <a:schemeClr val="tx1"/>
                          </a:solidFill>
                          <a:effectLst/>
                        </a:rPr>
                        <a:t>&gt;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tconcept</a:t>
                      </a:r>
                      <a:r>
                        <a:rPr lang="en-US" sz="1200" dirty="0">
                          <a:solidFill>
                            <a:schemeClr val="tx1"/>
                          </a:solidFill>
                          <a:effectLst/>
                        </a:rPr>
                        <a:t> </a:t>
                      </a:r>
                      <a:r>
                        <a:rPr lang="en-US" sz="1200" dirty="0" err="1">
                          <a:solidFill>
                            <a:schemeClr val="tx1"/>
                          </a:solidFill>
                          <a:effectLst/>
                        </a:rPr>
                        <a:t>skos:prefLabel</a:t>
                      </a:r>
                      <a:r>
                        <a:rPr lang="en-US" sz="1200" dirty="0">
                          <a:solidFill>
                            <a:schemeClr val="tx1"/>
                          </a:solidFill>
                          <a:effectLst/>
                        </a:rPr>
                        <a:t> "</a:t>
                      </a:r>
                      <a:r>
                        <a:rPr lang="en-US" sz="1200" dirty="0">
                          <a:solidFill>
                            <a:srgbClr val="0066FF"/>
                          </a:solidFill>
                          <a:effectLst/>
                        </a:rPr>
                        <a:t>Jurassic</a:t>
                      </a:r>
                      <a:r>
                        <a:rPr lang="en-US" sz="1200" dirty="0">
                          <a:solidFill>
                            <a:schemeClr val="tx1"/>
                          </a:solidFill>
                          <a:effectLst/>
                        </a:rPr>
                        <a:t>"@</a:t>
                      </a:r>
                      <a:r>
                        <a:rPr lang="en-US" sz="1200" dirty="0" err="1">
                          <a:solidFill>
                            <a:schemeClr val="tx1"/>
                          </a:solidFill>
                          <a:effectLst/>
                        </a:rPr>
                        <a:t>en</a:t>
                      </a:r>
                      <a:r>
                        <a:rPr lang="en-US" sz="1200" dirty="0">
                          <a:solidFill>
                            <a:schemeClr val="tx1"/>
                          </a:solidFill>
                          <a:effectLst/>
                        </a:rPr>
                        <a:t> ;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dc:description</a:t>
                      </a: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time:hasBeginning</a:t>
                      </a:r>
                      <a:r>
                        <a:rPr lang="en-US" sz="1200" dirty="0">
                          <a:solidFill>
                            <a:schemeClr val="tx1"/>
                          </a:solidFill>
                          <a:effectLst/>
                        </a:rPr>
                        <a:t> ?</a:t>
                      </a:r>
                      <a:r>
                        <a:rPr lang="en-US" sz="1200" dirty="0" err="1">
                          <a:solidFill>
                            <a:schemeClr val="tx1"/>
                          </a:solidFill>
                          <a:effectLst/>
                        </a:rPr>
                        <a:t>baseboundary</a:t>
                      </a: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skos:inScheme</a:t>
                      </a:r>
                      <a:r>
                        <a:rPr lang="en-US" sz="1200" dirty="0">
                          <a:solidFill>
                            <a:schemeClr val="tx1"/>
                          </a:solidFill>
                          <a:effectLst/>
                        </a:rPr>
                        <a:t> </a:t>
                      </a:r>
                      <a:r>
                        <a:rPr lang="en-US" sz="1200" dirty="0">
                          <a:solidFill>
                            <a:srgbClr val="0066FF"/>
                          </a:solidFill>
                          <a:effectLst/>
                        </a:rPr>
                        <a:t>ts:isc2012-08</a:t>
                      </a:r>
                      <a:endParaRPr lang="en-US" sz="1400" dirty="0">
                        <a:solidFill>
                          <a:srgbClr val="0066FF"/>
                        </a:solidFill>
                        <a:effectLst/>
                      </a:endParaRPr>
                    </a:p>
                    <a:p>
                      <a:pPr marL="0" marR="0">
                        <a:spcBef>
                          <a:spcPts val="0"/>
                        </a:spcBef>
                        <a:spcAft>
                          <a:spcPts val="0"/>
                        </a:spcAft>
                      </a:pPr>
                      <a:r>
                        <a:rPr lang="en-US" sz="1200" dirty="0">
                          <a:solidFill>
                            <a:schemeClr val="tx1"/>
                          </a:solidFill>
                          <a:effectLst/>
                        </a:rPr>
                        <a:t>                              ]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baseboundary</a:t>
                      </a:r>
                      <a:r>
                        <a:rPr lang="en-US" sz="1200" dirty="0">
                          <a:solidFill>
                            <a:schemeClr val="tx1"/>
                          </a:solidFill>
                          <a:effectLst/>
                        </a:rPr>
                        <a:t> </a:t>
                      </a:r>
                      <a:r>
                        <a:rPr lang="en-US" sz="1200" dirty="0" err="1">
                          <a:solidFill>
                            <a:schemeClr val="tx1"/>
                          </a:solidFill>
                          <a:effectLst/>
                        </a:rPr>
                        <a:t>time:inTemporalPosition</a:t>
                      </a:r>
                      <a:r>
                        <a:rPr lang="en-US" sz="1200" dirty="0">
                          <a:solidFill>
                            <a:schemeClr val="tx1"/>
                          </a:solidFill>
                          <a:effectLst/>
                        </a:rPr>
                        <a:t> ?</a:t>
                      </a:r>
                      <a:r>
                        <a:rPr lang="en-US" sz="1200" dirty="0" err="1">
                          <a:solidFill>
                            <a:schemeClr val="tx1"/>
                          </a:solidFill>
                          <a:effectLst/>
                        </a:rPr>
                        <a:t>basetime</a:t>
                      </a: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basetime</a:t>
                      </a:r>
                      <a:r>
                        <a:rPr lang="en-US" sz="1200" dirty="0">
                          <a:solidFill>
                            <a:schemeClr val="tx1"/>
                          </a:solidFill>
                          <a:effectLst/>
                        </a:rPr>
                        <a:t> </a:t>
                      </a:r>
                      <a:r>
                        <a:rPr lang="en-US" sz="1200" dirty="0" err="1">
                          <a:solidFill>
                            <a:schemeClr val="tx1"/>
                          </a:solidFill>
                          <a:effectLst/>
                        </a:rPr>
                        <a:t>dc:description</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time:numericPosition</a:t>
                      </a:r>
                      <a:r>
                        <a:rPr lang="en-US" sz="1200" dirty="0">
                          <a:solidFill>
                            <a:schemeClr val="tx1"/>
                          </a:solidFill>
                          <a:effectLst/>
                        </a:rPr>
                        <a:t> ?</a:t>
                      </a:r>
                      <a:r>
                        <a:rPr lang="en-US" sz="1200" dirty="0" err="1">
                          <a:solidFill>
                            <a:schemeClr val="tx1"/>
                          </a:solidFill>
                          <a:effectLst/>
                        </a:rPr>
                        <a:t>basetimevalue</a:t>
                      </a: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skos:inScheme</a:t>
                      </a:r>
                      <a:r>
                        <a:rPr lang="en-US" sz="1200" dirty="0">
                          <a:solidFill>
                            <a:schemeClr val="tx1"/>
                          </a:solidFill>
                          <a:effectLst/>
                        </a:rPr>
                        <a:t> t</a:t>
                      </a:r>
                      <a:r>
                        <a:rPr lang="en-US" sz="1200" dirty="0">
                          <a:solidFill>
                            <a:srgbClr val="0066FF"/>
                          </a:solidFill>
                          <a:effectLst/>
                        </a:rPr>
                        <a:t>s:isc2012-08 </a:t>
                      </a:r>
                      <a:endParaRPr lang="en-US" sz="1400" dirty="0">
                        <a:solidFill>
                          <a:srgbClr val="0066FF"/>
                        </a:solidFill>
                        <a:effectLst/>
                      </a:endParaRPr>
                    </a:p>
                    <a:p>
                      <a:pPr marL="0" marR="0">
                        <a:spcBef>
                          <a:spcPts val="0"/>
                        </a:spcBef>
                        <a:spcAft>
                          <a:spcPts val="0"/>
                        </a:spcAft>
                      </a:pPr>
                      <a:r>
                        <a:rPr lang="en-US" sz="1200" dirty="0">
                          <a:solidFill>
                            <a:schemeClr val="tx1"/>
                          </a:solidFill>
                          <a:effectLst/>
                        </a:rPr>
                        <a:t>                     ]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gts:positionalUncertainty</a:t>
                      </a:r>
                      <a:r>
                        <a:rPr lang="en-US" sz="1200" dirty="0">
                          <a:solidFill>
                            <a:schemeClr val="tx1"/>
                          </a:solidFill>
                          <a:effectLst/>
                        </a:rPr>
                        <a:t> ?</a:t>
                      </a:r>
                      <a:r>
                        <a:rPr lang="en-US" sz="1200" dirty="0" err="1">
                          <a:solidFill>
                            <a:schemeClr val="tx1"/>
                          </a:solidFill>
                          <a:effectLst/>
                        </a:rPr>
                        <a:t>basetimeuncert</a:t>
                      </a: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basetimeuncert</a:t>
                      </a:r>
                      <a:r>
                        <a:rPr lang="en-US" sz="1200" dirty="0">
                          <a:solidFill>
                            <a:schemeClr val="tx1"/>
                          </a:solidFill>
                          <a:effectLst/>
                        </a:rPr>
                        <a:t>   </a:t>
                      </a:r>
                      <a:r>
                        <a:rPr lang="en-US" sz="1200" dirty="0" err="1">
                          <a:solidFill>
                            <a:schemeClr val="tx1"/>
                          </a:solidFill>
                          <a:effectLst/>
                        </a:rPr>
                        <a:t>dc:description</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time:numericDuration</a:t>
                      </a:r>
                      <a:r>
                        <a:rPr lang="en-US" sz="1200" dirty="0">
                          <a:solidFill>
                            <a:schemeClr val="tx1"/>
                          </a:solidFill>
                          <a:effectLst/>
                        </a:rPr>
                        <a:t> ?</a:t>
                      </a:r>
                      <a:r>
                        <a:rPr lang="en-US" sz="1200" dirty="0" err="1">
                          <a:solidFill>
                            <a:schemeClr val="tx1"/>
                          </a:solidFill>
                          <a:effectLst/>
                        </a:rPr>
                        <a:t>btuncertvalue</a:t>
                      </a: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r>
                        <a:rPr lang="en-US" sz="1200" dirty="0" err="1">
                          <a:solidFill>
                            <a:schemeClr val="tx1"/>
                          </a:solidFill>
                          <a:effectLst/>
                        </a:rPr>
                        <a:t>skos:inScheme</a:t>
                      </a:r>
                      <a:r>
                        <a:rPr lang="en-US" sz="1200" dirty="0">
                          <a:solidFill>
                            <a:schemeClr val="tx1"/>
                          </a:solidFill>
                          <a:effectLst/>
                        </a:rPr>
                        <a:t> </a:t>
                      </a:r>
                      <a:r>
                        <a:rPr lang="en-US" sz="1200" dirty="0">
                          <a:solidFill>
                            <a:srgbClr val="0066FF"/>
                          </a:solidFill>
                          <a:effectLst/>
                        </a:rPr>
                        <a:t>ts:isc2012-08 </a:t>
                      </a:r>
                      <a:endParaRPr lang="en-US" sz="1400" dirty="0">
                        <a:solidFill>
                          <a:srgbClr val="0066FF"/>
                        </a:solidFill>
                        <a:effectLst/>
                      </a:endParaRPr>
                    </a:p>
                    <a:p>
                      <a:pPr marL="0" marR="0">
                        <a:spcBef>
                          <a:spcPts val="0"/>
                        </a:spcBef>
                        <a:spcAft>
                          <a:spcPts val="0"/>
                        </a:spcAft>
                      </a:pPr>
                      <a:r>
                        <a:rPr lang="en-US" sz="1200" dirty="0">
                          <a:solidFill>
                            <a:schemeClr val="tx1"/>
                          </a:solidFill>
                          <a:effectLst/>
                        </a:rPr>
                        <a:t>                      ]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   }</a:t>
                      </a:r>
                      <a:endParaRPr lang="en-US" sz="1400" dirty="0">
                        <a:solidFill>
                          <a:schemeClr val="tx1"/>
                        </a:solidFill>
                        <a:effectLst/>
                      </a:endParaRPr>
                    </a:p>
                    <a:p>
                      <a:pPr marL="0" marR="0">
                        <a:spcBef>
                          <a:spcPts val="0"/>
                        </a:spcBef>
                        <a:spcAft>
                          <a:spcPts val="0"/>
                        </a:spcAft>
                      </a:pPr>
                      <a:r>
                        <a:rPr lang="en-US" sz="12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31" marR="59731" marT="0" marB="0"/>
                </a:tc>
                <a:extLst>
                  <a:ext uri="{0D108BD9-81ED-4DB2-BD59-A6C34878D82A}">
                    <a16:rowId xmlns:a16="http://schemas.microsoft.com/office/drawing/2014/main" val="470037712"/>
                  </a:ext>
                </a:extLst>
              </a:tr>
            </a:tbl>
          </a:graphicData>
        </a:graphic>
      </p:graphicFrame>
      <p:graphicFrame>
        <p:nvGraphicFramePr>
          <p:cNvPr id="6" name="Table 5">
            <a:extLst>
              <a:ext uri="{FF2B5EF4-FFF2-40B4-BE49-F238E27FC236}">
                <a16:creationId xmlns:a16="http://schemas.microsoft.com/office/drawing/2014/main" id="{D3A11E44-D522-E44B-99E5-AD5781EE4F48}"/>
              </a:ext>
            </a:extLst>
          </p:cNvPr>
          <p:cNvGraphicFramePr>
            <a:graphicFrameLocks noGrp="1"/>
          </p:cNvGraphicFramePr>
          <p:nvPr>
            <p:extLst>
              <p:ext uri="{D42A27DB-BD31-4B8C-83A1-F6EECF244321}">
                <p14:modId xmlns:p14="http://schemas.microsoft.com/office/powerpoint/2010/main" val="3980828164"/>
              </p:ext>
            </p:extLst>
          </p:nvPr>
        </p:nvGraphicFramePr>
        <p:xfrm>
          <a:off x="5550471" y="3866957"/>
          <a:ext cx="3468919" cy="1280160"/>
        </p:xfrm>
        <a:graphic>
          <a:graphicData uri="http://schemas.openxmlformats.org/drawingml/2006/table">
            <a:tbl>
              <a:tblPr firstRow="1" firstCol="1" bandRow="1">
                <a:tableStyleId>{5C22544A-7EE6-4342-B048-85BDC9FD1C3A}</a:tableStyleId>
              </a:tblPr>
              <a:tblGrid>
                <a:gridCol w="1986251">
                  <a:extLst>
                    <a:ext uri="{9D8B030D-6E8A-4147-A177-3AD203B41FA5}">
                      <a16:colId xmlns:a16="http://schemas.microsoft.com/office/drawing/2014/main" val="3704072109"/>
                    </a:ext>
                  </a:extLst>
                </a:gridCol>
                <a:gridCol w="707637">
                  <a:extLst>
                    <a:ext uri="{9D8B030D-6E8A-4147-A177-3AD203B41FA5}">
                      <a16:colId xmlns:a16="http://schemas.microsoft.com/office/drawing/2014/main" val="50246098"/>
                    </a:ext>
                  </a:extLst>
                </a:gridCol>
                <a:gridCol w="775031">
                  <a:extLst>
                    <a:ext uri="{9D8B030D-6E8A-4147-A177-3AD203B41FA5}">
                      <a16:colId xmlns:a16="http://schemas.microsoft.com/office/drawing/2014/main" val="823732589"/>
                    </a:ext>
                  </a:extLst>
                </a:gridCol>
              </a:tblGrid>
              <a:tr h="0">
                <a:tc>
                  <a:txBody>
                    <a:bodyPr/>
                    <a:lstStyle/>
                    <a:p>
                      <a:pPr marL="0" marR="0">
                        <a:spcBef>
                          <a:spcPts val="0"/>
                        </a:spcBef>
                        <a:spcAft>
                          <a:spcPts val="0"/>
                        </a:spcAft>
                      </a:pPr>
                      <a:r>
                        <a:rPr lang="en-US" sz="1400" b="1">
                          <a:solidFill>
                            <a:schemeClr val="tx1"/>
                          </a:solidFill>
                          <a:effectLst/>
                        </a:rPr>
                        <a:t>tconcept</a:t>
                      </a:r>
                      <a:endPar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a:solidFill>
                            <a:schemeClr val="tx1"/>
                          </a:solidFill>
                          <a:effectLst/>
                        </a:rPr>
                        <a:t>basetimevalue</a:t>
                      </a:r>
                      <a:endPar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a:solidFill>
                            <a:schemeClr val="tx1"/>
                          </a:solidFill>
                          <a:effectLst/>
                        </a:rPr>
                        <a:t>btuncertvalue</a:t>
                      </a:r>
                      <a:endPar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9998634"/>
                  </a:ext>
                </a:extLst>
              </a:tr>
              <a:tr h="0">
                <a:tc>
                  <a:txBody>
                    <a:bodyPr/>
                    <a:lstStyle/>
                    <a:p>
                      <a:pPr marL="0" marR="0">
                        <a:spcBef>
                          <a:spcPts val="0"/>
                        </a:spcBef>
                        <a:spcAft>
                          <a:spcPts val="0"/>
                        </a:spcAft>
                      </a:pPr>
                      <a:r>
                        <a:rPr lang="en-US" sz="1400" b="1">
                          <a:solidFill>
                            <a:schemeClr val="tx1"/>
                          </a:solidFill>
                          <a:effectLst/>
                        </a:rPr>
                        <a:t>http://resource.geosciml.org/classifier/ics/ischart/Jurassic</a:t>
                      </a:r>
                      <a:endPar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a:solidFill>
                            <a:schemeClr val="tx1"/>
                          </a:solidFill>
                          <a:effectLst/>
                        </a:rPr>
                        <a:t>201.3</a:t>
                      </a:r>
                      <a:endPar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solidFill>
                            <a:schemeClr val="tx1"/>
                          </a:solidFill>
                          <a:effectLst/>
                        </a:rPr>
                        <a:t>0.2</a:t>
                      </a:r>
                      <a:endPar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6995666"/>
                  </a:ext>
                </a:extLst>
              </a:tr>
            </a:tbl>
          </a:graphicData>
        </a:graphic>
      </p:graphicFrame>
      <p:sp>
        <p:nvSpPr>
          <p:cNvPr id="7" name="Rectangle 6">
            <a:extLst>
              <a:ext uri="{FF2B5EF4-FFF2-40B4-BE49-F238E27FC236}">
                <a16:creationId xmlns:a16="http://schemas.microsoft.com/office/drawing/2014/main" id="{250ED647-DADA-9547-83AF-2A860AE40756}"/>
              </a:ext>
            </a:extLst>
          </p:cNvPr>
          <p:cNvSpPr/>
          <p:nvPr/>
        </p:nvSpPr>
        <p:spPr>
          <a:xfrm>
            <a:off x="5501652" y="3445024"/>
            <a:ext cx="3417090" cy="338554"/>
          </a:xfrm>
          <a:prstGeom prst="rect">
            <a:avLst/>
          </a:prstGeom>
        </p:spPr>
        <p:txBody>
          <a:bodyPr wrap="square">
            <a:spAutoFit/>
          </a:bodyPr>
          <a:lstStyle/>
          <a:p>
            <a:pPr algn="ctr"/>
            <a:r>
              <a:rPr lang="en-US" sz="1600" dirty="0">
                <a:solidFill>
                  <a:srgbClr val="0066FF"/>
                </a:solidFill>
                <a:latin typeface="+mn-lt"/>
                <a:ea typeface="Times New Roman" panose="02020603050405020304" pitchFamily="18" charset="0"/>
              </a:rPr>
              <a:t>Result</a:t>
            </a:r>
            <a:endParaRPr lang="en-US" sz="1600" dirty="0">
              <a:solidFill>
                <a:srgbClr val="0066FF"/>
              </a:solidFill>
              <a:latin typeface="+mn-lt"/>
            </a:endParaRPr>
          </a:p>
        </p:txBody>
      </p:sp>
    </p:spTree>
    <p:extLst>
      <p:ext uri="{BB962C8B-B14F-4D97-AF65-F5344CB8AC3E}">
        <p14:creationId xmlns:p14="http://schemas.microsoft.com/office/powerpoint/2010/main" val="18199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241A-600E-4F45-AA90-C9F5148012C9}"/>
              </a:ext>
            </a:extLst>
          </p:cNvPr>
          <p:cNvSpPr>
            <a:spLocks noGrp="1"/>
          </p:cNvSpPr>
          <p:nvPr>
            <p:ph type="title"/>
          </p:nvPr>
        </p:nvSpPr>
        <p:spPr>
          <a:xfrm>
            <a:off x="4427984" y="53752"/>
            <a:ext cx="4716016" cy="1143000"/>
          </a:xfrm>
        </p:spPr>
        <p:txBody>
          <a:bodyPr/>
          <a:lstStyle/>
          <a:p>
            <a:r>
              <a:rPr lang="en-US" sz="2000" dirty="0"/>
              <a:t>Example query 2: retrieve the whole version history of age and uncertainty at the base of a concept across all the vocabulary schemes </a:t>
            </a:r>
          </a:p>
        </p:txBody>
      </p:sp>
      <p:sp>
        <p:nvSpPr>
          <p:cNvPr id="4" name="Slide Number Placeholder 3">
            <a:extLst>
              <a:ext uri="{FF2B5EF4-FFF2-40B4-BE49-F238E27FC236}">
                <a16:creationId xmlns:a16="http://schemas.microsoft.com/office/drawing/2014/main" id="{D01A519F-F393-B249-A962-385CD885280C}"/>
              </a:ext>
            </a:extLst>
          </p:cNvPr>
          <p:cNvSpPr>
            <a:spLocks noGrp="1"/>
          </p:cNvSpPr>
          <p:nvPr>
            <p:ph type="sldNum" sz="quarter" idx="12"/>
          </p:nvPr>
        </p:nvSpPr>
        <p:spPr/>
        <p:txBody>
          <a:bodyPr/>
          <a:lstStyle/>
          <a:p>
            <a:pPr>
              <a:defRPr/>
            </a:pPr>
            <a:fld id="{A1143ABA-5D6C-4B17-8DA7-BD9888AB37B4}" type="slidenum">
              <a:rPr lang="en-US" smtClean="0"/>
              <a:pPr>
                <a:defRPr/>
              </a:pPr>
              <a:t>24</a:t>
            </a:fld>
            <a:endParaRPr lang="en-US"/>
          </a:p>
        </p:txBody>
      </p:sp>
      <p:graphicFrame>
        <p:nvGraphicFramePr>
          <p:cNvPr id="5" name="Table 4">
            <a:extLst>
              <a:ext uri="{FF2B5EF4-FFF2-40B4-BE49-F238E27FC236}">
                <a16:creationId xmlns:a16="http://schemas.microsoft.com/office/drawing/2014/main" id="{390281D7-F42E-B546-BA09-7AAF76AFF6E5}"/>
              </a:ext>
            </a:extLst>
          </p:cNvPr>
          <p:cNvGraphicFramePr>
            <a:graphicFrameLocks noGrp="1"/>
          </p:cNvGraphicFramePr>
          <p:nvPr>
            <p:extLst>
              <p:ext uri="{D42A27DB-BD31-4B8C-83A1-F6EECF244321}">
                <p14:modId xmlns:p14="http://schemas.microsoft.com/office/powerpoint/2010/main" val="2619291048"/>
              </p:ext>
            </p:extLst>
          </p:nvPr>
        </p:nvGraphicFramePr>
        <p:xfrm>
          <a:off x="80324" y="154260"/>
          <a:ext cx="4059628" cy="6659116"/>
        </p:xfrm>
        <a:graphic>
          <a:graphicData uri="http://schemas.openxmlformats.org/drawingml/2006/table">
            <a:tbl>
              <a:tblPr firstRow="1" firstCol="1" bandRow="1">
                <a:tableStyleId>{5C22544A-7EE6-4342-B048-85BDC9FD1C3A}</a:tableStyleId>
              </a:tblPr>
              <a:tblGrid>
                <a:gridCol w="4059628">
                  <a:extLst>
                    <a:ext uri="{9D8B030D-6E8A-4147-A177-3AD203B41FA5}">
                      <a16:colId xmlns:a16="http://schemas.microsoft.com/office/drawing/2014/main" val="3520177204"/>
                    </a:ext>
                  </a:extLst>
                </a:gridCol>
              </a:tblGrid>
              <a:tr h="6659116">
                <a:tc>
                  <a:txBody>
                    <a:bodyPr/>
                    <a:lstStyle/>
                    <a:p>
                      <a:pPr marL="0" marR="0">
                        <a:spcBef>
                          <a:spcPts val="0"/>
                        </a:spcBef>
                        <a:spcAft>
                          <a:spcPts val="0"/>
                        </a:spcAft>
                      </a:pPr>
                      <a:r>
                        <a:rPr lang="en-US" sz="950" dirty="0">
                          <a:solidFill>
                            <a:schemeClr val="tx1"/>
                          </a:solidFill>
                          <a:effectLst/>
                        </a:rPr>
                        <a:t>prefix dc: &lt;http://</a:t>
                      </a:r>
                      <a:r>
                        <a:rPr lang="en-US" sz="950" dirty="0" err="1">
                          <a:solidFill>
                            <a:schemeClr val="tx1"/>
                          </a:solidFill>
                          <a:effectLst/>
                        </a:rPr>
                        <a:t>purl.org</a:t>
                      </a:r>
                      <a:r>
                        <a:rPr lang="en-US" sz="950" dirty="0">
                          <a:solidFill>
                            <a:schemeClr val="tx1"/>
                          </a:solidFill>
                          <a:effectLst/>
                        </a:rPr>
                        <a:t>/dc/elements/1.1/&gt; </a:t>
                      </a:r>
                    </a:p>
                    <a:p>
                      <a:pPr marL="0" marR="0">
                        <a:spcBef>
                          <a:spcPts val="0"/>
                        </a:spcBef>
                        <a:spcAft>
                          <a:spcPts val="0"/>
                        </a:spcAft>
                      </a:pPr>
                      <a:r>
                        <a:rPr lang="en-US" sz="950" dirty="0">
                          <a:solidFill>
                            <a:schemeClr val="tx1"/>
                          </a:solidFill>
                          <a:effectLst/>
                        </a:rPr>
                        <a:t>prefix </a:t>
                      </a:r>
                      <a:r>
                        <a:rPr lang="en-US" sz="950" dirty="0" err="1">
                          <a:solidFill>
                            <a:schemeClr val="tx1"/>
                          </a:solidFill>
                          <a:effectLst/>
                        </a:rPr>
                        <a:t>gts</a:t>
                      </a:r>
                      <a:r>
                        <a:rPr lang="en-US" sz="950" dirty="0">
                          <a:solidFill>
                            <a:schemeClr val="tx1"/>
                          </a:solidFill>
                          <a:effectLst/>
                        </a:rPr>
                        <a:t>: &lt;http://</a:t>
                      </a:r>
                      <a:r>
                        <a:rPr lang="en-US" sz="950" dirty="0" err="1">
                          <a:solidFill>
                            <a:schemeClr val="tx1"/>
                          </a:solidFill>
                          <a:effectLst/>
                        </a:rPr>
                        <a:t>resource.geosciml.org</a:t>
                      </a:r>
                      <a:r>
                        <a:rPr lang="en-US" sz="950" dirty="0">
                          <a:solidFill>
                            <a:schemeClr val="tx1"/>
                          </a:solidFill>
                          <a:effectLst/>
                        </a:rPr>
                        <a:t>/ontology/timescale/</a:t>
                      </a:r>
                      <a:r>
                        <a:rPr lang="en-US" sz="950" dirty="0" err="1">
                          <a:solidFill>
                            <a:schemeClr val="tx1"/>
                          </a:solidFill>
                          <a:effectLst/>
                        </a:rPr>
                        <a:t>gts</a:t>
                      </a:r>
                      <a:r>
                        <a:rPr lang="en-US" sz="950" dirty="0">
                          <a:solidFill>
                            <a:schemeClr val="tx1"/>
                          </a:solidFill>
                          <a:effectLst/>
                        </a:rPr>
                        <a:t>#&gt; </a:t>
                      </a:r>
                    </a:p>
                    <a:p>
                      <a:pPr marL="0" marR="0">
                        <a:spcBef>
                          <a:spcPts val="0"/>
                        </a:spcBef>
                        <a:spcAft>
                          <a:spcPts val="0"/>
                        </a:spcAft>
                      </a:pPr>
                      <a:r>
                        <a:rPr lang="en-US" sz="950" dirty="0">
                          <a:solidFill>
                            <a:schemeClr val="tx1"/>
                          </a:solidFill>
                          <a:effectLst/>
                        </a:rPr>
                        <a:t>prefix </a:t>
                      </a:r>
                      <a:r>
                        <a:rPr lang="en-US" sz="950" dirty="0" err="1">
                          <a:solidFill>
                            <a:schemeClr val="tx1"/>
                          </a:solidFill>
                          <a:effectLst/>
                        </a:rPr>
                        <a:t>skos</a:t>
                      </a:r>
                      <a:r>
                        <a:rPr lang="en-US" sz="950" dirty="0">
                          <a:solidFill>
                            <a:schemeClr val="tx1"/>
                          </a:solidFill>
                          <a:effectLst/>
                        </a:rPr>
                        <a:t>: &lt;http://www.w3.org/2004/02/</a:t>
                      </a:r>
                      <a:r>
                        <a:rPr lang="en-US" sz="950" dirty="0" err="1">
                          <a:solidFill>
                            <a:schemeClr val="tx1"/>
                          </a:solidFill>
                          <a:effectLst/>
                        </a:rPr>
                        <a:t>skos</a:t>
                      </a:r>
                      <a:r>
                        <a:rPr lang="en-US" sz="950" dirty="0">
                          <a:solidFill>
                            <a:schemeClr val="tx1"/>
                          </a:solidFill>
                          <a:effectLst/>
                        </a:rPr>
                        <a:t>/core#&gt; </a:t>
                      </a:r>
                    </a:p>
                    <a:p>
                      <a:pPr marL="0" marR="0">
                        <a:spcBef>
                          <a:spcPts val="0"/>
                        </a:spcBef>
                        <a:spcAft>
                          <a:spcPts val="0"/>
                        </a:spcAft>
                      </a:pPr>
                      <a:r>
                        <a:rPr lang="en-US" sz="950" dirty="0">
                          <a:solidFill>
                            <a:schemeClr val="tx1"/>
                          </a:solidFill>
                          <a:effectLst/>
                        </a:rPr>
                        <a:t>prefix time: &lt;http://www.w3.org/2006/time#&gt; </a:t>
                      </a:r>
                    </a:p>
                    <a:p>
                      <a:pPr marL="0" marR="0">
                        <a:spcBef>
                          <a:spcPts val="0"/>
                        </a:spcBef>
                        <a:spcAft>
                          <a:spcPts val="0"/>
                        </a:spcAft>
                      </a:pPr>
                      <a:r>
                        <a:rPr lang="en-US" sz="950" dirty="0">
                          <a:solidFill>
                            <a:schemeClr val="tx1"/>
                          </a:solidFill>
                          <a:effectLst/>
                        </a:rPr>
                        <a:t>prefix </a:t>
                      </a:r>
                      <a:r>
                        <a:rPr lang="en-US" sz="950" dirty="0" err="1">
                          <a:solidFill>
                            <a:schemeClr val="tx1"/>
                          </a:solidFill>
                          <a:effectLst/>
                        </a:rPr>
                        <a:t>ts</a:t>
                      </a:r>
                      <a:r>
                        <a:rPr lang="en-US" sz="950" dirty="0">
                          <a:solidFill>
                            <a:schemeClr val="tx1"/>
                          </a:solidFill>
                          <a:effectLst/>
                        </a:rPr>
                        <a:t>: &lt;http://</a:t>
                      </a:r>
                      <a:r>
                        <a:rPr lang="en-US" sz="950" dirty="0" err="1">
                          <a:solidFill>
                            <a:schemeClr val="tx1"/>
                          </a:solidFill>
                          <a:effectLst/>
                        </a:rPr>
                        <a:t>resource.geosciml.org</a:t>
                      </a:r>
                      <a:r>
                        <a:rPr lang="en-US" sz="950" dirty="0">
                          <a:solidFill>
                            <a:schemeClr val="tx1"/>
                          </a:solidFill>
                          <a:effectLst/>
                        </a:rPr>
                        <a:t>/vocabulary/timescale/&gt; </a:t>
                      </a:r>
                    </a:p>
                    <a:p>
                      <a:pPr marL="0" marR="0">
                        <a:spcBef>
                          <a:spcPts val="0"/>
                        </a:spcBef>
                        <a:spcAft>
                          <a:spcPts val="0"/>
                        </a:spcAft>
                      </a:pPr>
                      <a:r>
                        <a:rPr lang="en-US" sz="950" dirty="0">
                          <a:solidFill>
                            <a:schemeClr val="tx1"/>
                          </a:solidFill>
                          <a:effectLst/>
                        </a:rPr>
                        <a:t> </a:t>
                      </a:r>
                    </a:p>
                    <a:p>
                      <a:pPr marL="0" marR="0">
                        <a:spcBef>
                          <a:spcPts val="0"/>
                        </a:spcBef>
                        <a:spcAft>
                          <a:spcPts val="0"/>
                        </a:spcAft>
                      </a:pPr>
                      <a:r>
                        <a:rPr lang="en-US" sz="950" dirty="0">
                          <a:solidFill>
                            <a:schemeClr val="tx1"/>
                          </a:solidFill>
                          <a:effectLst/>
                        </a:rPr>
                        <a:t>SELECT ?</a:t>
                      </a:r>
                      <a:r>
                        <a:rPr lang="en-US" sz="950" dirty="0" err="1">
                          <a:solidFill>
                            <a:schemeClr val="tx1"/>
                          </a:solidFill>
                          <a:effectLst/>
                        </a:rPr>
                        <a:t>tconcept</a:t>
                      </a:r>
                      <a:r>
                        <a:rPr lang="en-US" sz="950" dirty="0">
                          <a:solidFill>
                            <a:schemeClr val="tx1"/>
                          </a:solidFill>
                          <a:effectLst/>
                        </a:rPr>
                        <a:t> ?</a:t>
                      </a:r>
                      <a:r>
                        <a:rPr lang="en-US" sz="950" dirty="0" err="1">
                          <a:solidFill>
                            <a:schemeClr val="tx1"/>
                          </a:solidFill>
                          <a:effectLst/>
                        </a:rPr>
                        <a:t>basetimevalue</a:t>
                      </a:r>
                      <a:r>
                        <a:rPr lang="en-US" sz="950" dirty="0">
                          <a:solidFill>
                            <a:schemeClr val="tx1"/>
                          </a:solidFill>
                          <a:effectLst/>
                        </a:rPr>
                        <a:t> ?</a:t>
                      </a:r>
                      <a:r>
                        <a:rPr lang="en-US" sz="950" dirty="0" err="1">
                          <a:solidFill>
                            <a:schemeClr val="tx1"/>
                          </a:solidFill>
                          <a:effectLst/>
                        </a:rPr>
                        <a:t>btuncertvalue</a:t>
                      </a:r>
                      <a:r>
                        <a:rPr lang="en-US" sz="950" dirty="0">
                          <a:solidFill>
                            <a:schemeClr val="tx1"/>
                          </a:solidFill>
                          <a:effectLst/>
                        </a:rPr>
                        <a:t> ?</a:t>
                      </a:r>
                      <a:r>
                        <a:rPr lang="en-US" sz="950" dirty="0" err="1">
                          <a:solidFill>
                            <a:schemeClr val="tx1"/>
                          </a:solidFill>
                          <a:effectLst/>
                        </a:rPr>
                        <a:t>schemeid</a:t>
                      </a:r>
                      <a:endParaRPr lang="en-US" sz="950" dirty="0">
                        <a:solidFill>
                          <a:schemeClr val="tx1"/>
                        </a:solidFill>
                        <a:effectLst/>
                      </a:endParaRPr>
                    </a:p>
                    <a:p>
                      <a:pPr marL="0" marR="0">
                        <a:spcBef>
                          <a:spcPts val="0"/>
                        </a:spcBef>
                        <a:spcAft>
                          <a:spcPts val="0"/>
                        </a:spcAft>
                      </a:pPr>
                      <a:r>
                        <a:rPr lang="en-US" sz="950" dirty="0">
                          <a:solidFill>
                            <a:schemeClr val="tx1"/>
                          </a:solidFill>
                          <a:effectLst/>
                        </a:rPr>
                        <a:t>WHERE</a:t>
                      </a:r>
                    </a:p>
                    <a:p>
                      <a:pPr marL="0" marR="0">
                        <a:spcBef>
                          <a:spcPts val="0"/>
                        </a:spcBef>
                        <a:spcAft>
                          <a:spcPts val="0"/>
                        </a:spcAft>
                      </a:pPr>
                      <a:r>
                        <a:rPr lang="en-US" sz="950" dirty="0">
                          <a:solidFill>
                            <a:schemeClr val="tx1"/>
                          </a:solidFill>
                          <a:effectLst/>
                        </a:rPr>
                        <a:t>{</a:t>
                      </a:r>
                    </a:p>
                    <a:p>
                      <a:pPr marL="0" marR="0">
                        <a:spcBef>
                          <a:spcPts val="0"/>
                        </a:spcBef>
                        <a:spcAft>
                          <a:spcPts val="0"/>
                        </a:spcAft>
                      </a:pPr>
                      <a:r>
                        <a:rPr lang="en-US" sz="950" dirty="0">
                          <a:solidFill>
                            <a:schemeClr val="tx1"/>
                          </a:solidFill>
                          <a:effectLst/>
                        </a:rPr>
                        <a:t>  GRAPH &lt;http://</a:t>
                      </a:r>
                      <a:r>
                        <a:rPr lang="en-US" sz="950" dirty="0" err="1">
                          <a:solidFill>
                            <a:schemeClr val="tx1"/>
                          </a:solidFill>
                          <a:effectLst/>
                        </a:rPr>
                        <a:t>deeptimekb.org</a:t>
                      </a:r>
                      <a:r>
                        <a:rPr lang="en-US" sz="950" dirty="0">
                          <a:solidFill>
                            <a:schemeClr val="tx1"/>
                          </a:solidFill>
                          <a:effectLst/>
                        </a:rPr>
                        <a:t>/</a:t>
                      </a:r>
                      <a:r>
                        <a:rPr lang="en-US" sz="950" dirty="0" err="1">
                          <a:solidFill>
                            <a:schemeClr val="tx1"/>
                          </a:solidFill>
                          <a:effectLst/>
                        </a:rPr>
                        <a:t>iscallnew</a:t>
                      </a:r>
                      <a:r>
                        <a:rPr lang="en-US" sz="950" dirty="0">
                          <a:solidFill>
                            <a:schemeClr val="tx1"/>
                          </a:solidFill>
                          <a:effectLst/>
                        </a:rPr>
                        <a:t>&gt; </a:t>
                      </a:r>
                    </a:p>
                    <a:p>
                      <a:pPr marL="0" marR="0">
                        <a:spcBef>
                          <a:spcPts val="0"/>
                        </a:spcBef>
                        <a:spcAft>
                          <a:spcPts val="0"/>
                        </a:spcAft>
                      </a:pPr>
                      <a:r>
                        <a:rPr lang="en-US" sz="950" dirty="0">
                          <a:solidFill>
                            <a:schemeClr val="tx1"/>
                          </a:solidFill>
                          <a:effectLst/>
                        </a:rPr>
                        <a:t>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tconcept</a:t>
                      </a:r>
                      <a:r>
                        <a:rPr lang="en-US" sz="950" dirty="0">
                          <a:solidFill>
                            <a:schemeClr val="tx1"/>
                          </a:solidFill>
                          <a:effectLst/>
                        </a:rPr>
                        <a:t> </a:t>
                      </a:r>
                      <a:r>
                        <a:rPr lang="en-US" sz="950" dirty="0" err="1">
                          <a:solidFill>
                            <a:schemeClr val="tx1"/>
                          </a:solidFill>
                          <a:effectLst/>
                        </a:rPr>
                        <a:t>skos:prefLabel</a:t>
                      </a:r>
                      <a:r>
                        <a:rPr lang="en-US" sz="950" dirty="0">
                          <a:solidFill>
                            <a:schemeClr val="tx1"/>
                          </a:solidFill>
                          <a:effectLst/>
                        </a:rPr>
                        <a:t> "</a:t>
                      </a:r>
                      <a:r>
                        <a:rPr lang="en-US" sz="950" dirty="0">
                          <a:solidFill>
                            <a:srgbClr val="0066FF"/>
                          </a:solidFill>
                          <a:effectLst/>
                        </a:rPr>
                        <a:t>Triassic</a:t>
                      </a:r>
                      <a:r>
                        <a:rPr lang="en-US" sz="950" dirty="0">
                          <a:solidFill>
                            <a:schemeClr val="tx1"/>
                          </a:solidFill>
                          <a:effectLst/>
                        </a:rPr>
                        <a:t>"@</a:t>
                      </a:r>
                      <a:r>
                        <a:rPr lang="en-US" sz="950" dirty="0" err="1">
                          <a:solidFill>
                            <a:schemeClr val="tx1"/>
                          </a:solidFill>
                          <a:effectLst/>
                        </a:rPr>
                        <a:t>en</a:t>
                      </a:r>
                      <a:r>
                        <a:rPr lang="en-US" sz="950" dirty="0">
                          <a:solidFill>
                            <a:schemeClr val="tx1"/>
                          </a:solidFill>
                          <a:effectLst/>
                        </a:rPr>
                        <a:t> ;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dc:description</a:t>
                      </a:r>
                      <a:r>
                        <a:rPr lang="en-US" sz="950" dirty="0">
                          <a:solidFill>
                            <a:schemeClr val="tx1"/>
                          </a:solidFill>
                          <a:effectLst/>
                        </a:rPr>
                        <a:t>  </a:t>
                      </a: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time:hasBeginning</a:t>
                      </a:r>
                      <a:r>
                        <a:rPr lang="en-US" sz="950" dirty="0">
                          <a:solidFill>
                            <a:schemeClr val="tx1"/>
                          </a:solidFill>
                          <a:effectLst/>
                        </a:rPr>
                        <a:t> ?</a:t>
                      </a:r>
                      <a:r>
                        <a:rPr lang="en-US" sz="950" dirty="0" err="1">
                          <a:solidFill>
                            <a:schemeClr val="tx1"/>
                          </a:solidFill>
                          <a:effectLst/>
                        </a:rPr>
                        <a:t>baseboundary</a:t>
                      </a:r>
                      <a:r>
                        <a:rPr lang="en-US" sz="950" dirty="0">
                          <a:solidFill>
                            <a:schemeClr val="tx1"/>
                          </a:solidFill>
                          <a:effectLst/>
                        </a:rPr>
                        <a:t> ;</a:t>
                      </a:r>
                    </a:p>
                    <a:p>
                      <a:pPr marL="0" marR="0">
                        <a:spcBef>
                          <a:spcPts val="0"/>
                        </a:spcBef>
                        <a:spcAft>
                          <a:spcPts val="0"/>
                        </a:spcAft>
                      </a:pPr>
                      <a:r>
                        <a:rPr lang="en-US" sz="950" dirty="0">
                          <a:solidFill>
                            <a:schemeClr val="tx1"/>
                          </a:solidFill>
                          <a:effectLst/>
                        </a:rPr>
                        <a:t>                             ] .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baseboundary</a:t>
                      </a:r>
                      <a:r>
                        <a:rPr lang="en-US" sz="950" dirty="0">
                          <a:solidFill>
                            <a:schemeClr val="tx1"/>
                          </a:solidFill>
                          <a:effectLst/>
                        </a:rPr>
                        <a:t> </a:t>
                      </a:r>
                      <a:r>
                        <a:rPr lang="en-US" sz="950" dirty="0" err="1">
                          <a:solidFill>
                            <a:schemeClr val="tx1"/>
                          </a:solidFill>
                          <a:effectLst/>
                        </a:rPr>
                        <a:t>time:inTemporalPosition</a:t>
                      </a:r>
                      <a:r>
                        <a:rPr lang="en-US" sz="950" dirty="0">
                          <a:solidFill>
                            <a:schemeClr val="tx1"/>
                          </a:solidFill>
                          <a:effectLst/>
                        </a:rPr>
                        <a:t> ?</a:t>
                      </a:r>
                      <a:r>
                        <a:rPr lang="en-US" sz="950" dirty="0" err="1">
                          <a:solidFill>
                            <a:schemeClr val="tx1"/>
                          </a:solidFill>
                          <a:effectLst/>
                        </a:rPr>
                        <a:t>basetime</a:t>
                      </a:r>
                      <a:r>
                        <a:rPr lang="en-US" sz="950" dirty="0">
                          <a:solidFill>
                            <a:schemeClr val="tx1"/>
                          </a:solidFill>
                          <a:effectLst/>
                        </a:rPr>
                        <a:t> .</a:t>
                      </a:r>
                    </a:p>
                    <a:p>
                      <a:pPr marL="0" marR="0">
                        <a:spcBef>
                          <a:spcPts val="0"/>
                        </a:spcBef>
                        <a:spcAft>
                          <a:spcPts val="0"/>
                        </a:spcAft>
                      </a:pPr>
                      <a:r>
                        <a:rPr lang="en-US" sz="950" dirty="0">
                          <a:solidFill>
                            <a:schemeClr val="tx1"/>
                          </a:solidFill>
                          <a:effectLst/>
                        </a:rPr>
                        <a:t>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basetime</a:t>
                      </a:r>
                      <a:r>
                        <a:rPr lang="en-US" sz="950" dirty="0">
                          <a:solidFill>
                            <a:schemeClr val="tx1"/>
                          </a:solidFill>
                          <a:effectLst/>
                        </a:rPr>
                        <a:t> </a:t>
                      </a:r>
                      <a:r>
                        <a:rPr lang="en-US" sz="950" dirty="0" err="1">
                          <a:solidFill>
                            <a:schemeClr val="tx1"/>
                          </a:solidFill>
                          <a:effectLst/>
                        </a:rPr>
                        <a:t>dc:description</a:t>
                      </a:r>
                      <a:endParaRPr lang="en-US" sz="950" dirty="0">
                        <a:solidFill>
                          <a:schemeClr val="tx1"/>
                        </a:solidFill>
                        <a:effectLst/>
                      </a:endParaRP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time:numericPosition</a:t>
                      </a:r>
                      <a:r>
                        <a:rPr lang="en-US" sz="950" dirty="0">
                          <a:solidFill>
                            <a:schemeClr val="tx1"/>
                          </a:solidFill>
                          <a:effectLst/>
                        </a:rPr>
                        <a:t> ?</a:t>
                      </a:r>
                      <a:r>
                        <a:rPr lang="en-US" sz="950" dirty="0" err="1">
                          <a:solidFill>
                            <a:schemeClr val="tx1"/>
                          </a:solidFill>
                          <a:effectLst/>
                        </a:rPr>
                        <a:t>basetimevalue</a:t>
                      </a:r>
                      <a:r>
                        <a:rPr lang="en-US" sz="950" dirty="0">
                          <a:solidFill>
                            <a:schemeClr val="tx1"/>
                          </a:solidFill>
                          <a:effectLst/>
                        </a:rPr>
                        <a:t>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skos:inScheme</a:t>
                      </a:r>
                      <a:r>
                        <a:rPr lang="en-US" sz="950" dirty="0">
                          <a:solidFill>
                            <a:schemeClr val="tx1"/>
                          </a:solidFill>
                          <a:effectLst/>
                        </a:rPr>
                        <a:t> </a:t>
                      </a:r>
                      <a:r>
                        <a:rPr lang="en-US" sz="950" dirty="0">
                          <a:solidFill>
                            <a:srgbClr val="0066FF"/>
                          </a:solidFill>
                          <a:effectLst/>
                        </a:rPr>
                        <a:t>?</a:t>
                      </a:r>
                      <a:r>
                        <a:rPr lang="en-US" sz="950" dirty="0" err="1">
                          <a:solidFill>
                            <a:srgbClr val="0066FF"/>
                          </a:solidFill>
                          <a:effectLst/>
                        </a:rPr>
                        <a:t>schemeid</a:t>
                      </a:r>
                      <a:endParaRPr lang="en-US" sz="950" dirty="0">
                        <a:solidFill>
                          <a:srgbClr val="0066FF"/>
                        </a:solidFill>
                        <a:effectLst/>
                      </a:endParaRP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a:t>
                      </a:r>
                    </a:p>
                    <a:p>
                      <a:pPr marL="0" marR="0">
                        <a:spcBef>
                          <a:spcPts val="0"/>
                        </a:spcBef>
                        <a:spcAft>
                          <a:spcPts val="0"/>
                        </a:spcAft>
                      </a:pPr>
                      <a:r>
                        <a:rPr lang="en-US" sz="950" dirty="0">
                          <a:solidFill>
                            <a:schemeClr val="tx1"/>
                          </a:solidFill>
                          <a:effectLst/>
                        </a:rPr>
                        <a:t>          UNION   </a:t>
                      </a:r>
                    </a:p>
                    <a:p>
                      <a:pPr marL="0" marR="0">
                        <a:spcBef>
                          <a:spcPts val="0"/>
                        </a:spcBef>
                        <a:spcAft>
                          <a:spcPts val="0"/>
                        </a:spcAft>
                      </a:pPr>
                      <a:r>
                        <a:rPr lang="en-US" sz="950" dirty="0">
                          <a:solidFill>
                            <a:schemeClr val="tx1"/>
                          </a:solidFill>
                          <a:effectLst/>
                        </a:rPr>
                        <a:t>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basetime</a:t>
                      </a:r>
                      <a:r>
                        <a:rPr lang="en-US" sz="950" dirty="0">
                          <a:solidFill>
                            <a:schemeClr val="tx1"/>
                          </a:solidFill>
                          <a:effectLst/>
                        </a:rPr>
                        <a:t> </a:t>
                      </a:r>
                      <a:r>
                        <a:rPr lang="en-US" sz="950" dirty="0" err="1">
                          <a:solidFill>
                            <a:schemeClr val="tx1"/>
                          </a:solidFill>
                          <a:effectLst/>
                        </a:rPr>
                        <a:t>dc:description</a:t>
                      </a:r>
                      <a:endParaRPr lang="en-US" sz="950" dirty="0">
                        <a:solidFill>
                          <a:schemeClr val="tx1"/>
                        </a:solidFill>
                        <a:effectLst/>
                      </a:endParaRP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time:nominalPosition</a:t>
                      </a:r>
                      <a:r>
                        <a:rPr lang="en-US" sz="950" dirty="0">
                          <a:solidFill>
                            <a:schemeClr val="tx1"/>
                          </a:solidFill>
                          <a:effectLst/>
                        </a:rPr>
                        <a:t> ?</a:t>
                      </a:r>
                      <a:r>
                        <a:rPr lang="en-US" sz="950" dirty="0" err="1">
                          <a:solidFill>
                            <a:schemeClr val="tx1"/>
                          </a:solidFill>
                          <a:effectLst/>
                        </a:rPr>
                        <a:t>basetimevalue</a:t>
                      </a:r>
                      <a:r>
                        <a:rPr lang="en-US" sz="950" dirty="0">
                          <a:solidFill>
                            <a:schemeClr val="tx1"/>
                          </a:solidFill>
                          <a:effectLst/>
                        </a:rPr>
                        <a:t>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skos:inScheme</a:t>
                      </a:r>
                      <a:r>
                        <a:rPr lang="en-US" sz="950" dirty="0">
                          <a:solidFill>
                            <a:schemeClr val="tx1"/>
                          </a:solidFill>
                          <a:effectLst/>
                        </a:rPr>
                        <a:t> </a:t>
                      </a:r>
                      <a:r>
                        <a:rPr lang="en-US" sz="950" dirty="0">
                          <a:solidFill>
                            <a:srgbClr val="0066FF"/>
                          </a:solidFill>
                          <a:effectLst/>
                        </a:rPr>
                        <a:t>?</a:t>
                      </a:r>
                      <a:r>
                        <a:rPr lang="en-US" sz="950" dirty="0" err="1">
                          <a:solidFill>
                            <a:srgbClr val="0066FF"/>
                          </a:solidFill>
                          <a:effectLst/>
                        </a:rPr>
                        <a:t>schemeid</a:t>
                      </a:r>
                      <a:endParaRPr lang="en-US" sz="950" dirty="0">
                        <a:solidFill>
                          <a:srgbClr val="0066FF"/>
                        </a:solidFill>
                        <a:effectLst/>
                      </a:endParaRP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a:t>
                      </a:r>
                    </a:p>
                    <a:p>
                      <a:pPr marL="0" marR="0">
                        <a:spcBef>
                          <a:spcPts val="0"/>
                        </a:spcBef>
                        <a:spcAft>
                          <a:spcPts val="0"/>
                        </a:spcAft>
                      </a:pPr>
                      <a:r>
                        <a:rPr lang="en-US" sz="950" dirty="0">
                          <a:solidFill>
                            <a:schemeClr val="tx1"/>
                          </a:solidFill>
                          <a:effectLst/>
                        </a:rPr>
                        <a:t>          OPTIONAL </a:t>
                      </a: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basetime</a:t>
                      </a:r>
                      <a:r>
                        <a:rPr lang="en-US" sz="950" dirty="0">
                          <a:solidFill>
                            <a:schemeClr val="tx1"/>
                          </a:solidFill>
                          <a:effectLst/>
                        </a:rPr>
                        <a:t> </a:t>
                      </a:r>
                      <a:r>
                        <a:rPr lang="en-US" sz="950" dirty="0" err="1">
                          <a:solidFill>
                            <a:schemeClr val="tx1"/>
                          </a:solidFill>
                          <a:effectLst/>
                        </a:rPr>
                        <a:t>gts:positionalUncertainty</a:t>
                      </a:r>
                      <a:r>
                        <a:rPr lang="en-US" sz="950" dirty="0">
                          <a:solidFill>
                            <a:schemeClr val="tx1"/>
                          </a:solidFill>
                          <a:effectLst/>
                        </a:rPr>
                        <a:t> ?</a:t>
                      </a:r>
                      <a:r>
                        <a:rPr lang="en-US" sz="950" dirty="0" err="1">
                          <a:solidFill>
                            <a:schemeClr val="tx1"/>
                          </a:solidFill>
                          <a:effectLst/>
                        </a:rPr>
                        <a:t>basetimeuncert</a:t>
                      </a:r>
                      <a:r>
                        <a:rPr lang="en-US" sz="950" dirty="0">
                          <a:solidFill>
                            <a:schemeClr val="tx1"/>
                          </a:solidFill>
                          <a:effectLst/>
                        </a:rPr>
                        <a:t>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basetimeuncert</a:t>
                      </a:r>
                      <a:r>
                        <a:rPr lang="en-US" sz="950" dirty="0">
                          <a:solidFill>
                            <a:schemeClr val="tx1"/>
                          </a:solidFill>
                          <a:effectLst/>
                        </a:rPr>
                        <a:t>   </a:t>
                      </a:r>
                      <a:r>
                        <a:rPr lang="en-US" sz="950" dirty="0" err="1">
                          <a:solidFill>
                            <a:schemeClr val="tx1"/>
                          </a:solidFill>
                          <a:effectLst/>
                        </a:rPr>
                        <a:t>dc:description</a:t>
                      </a:r>
                      <a:endParaRPr lang="en-US" sz="950" dirty="0">
                        <a:solidFill>
                          <a:schemeClr val="tx1"/>
                        </a:solidFill>
                        <a:effectLst/>
                      </a:endParaRP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time:numericDuration</a:t>
                      </a:r>
                      <a:r>
                        <a:rPr lang="en-US" sz="950" dirty="0">
                          <a:solidFill>
                            <a:schemeClr val="tx1"/>
                          </a:solidFill>
                          <a:effectLst/>
                        </a:rPr>
                        <a:t> ?</a:t>
                      </a:r>
                      <a:r>
                        <a:rPr lang="en-US" sz="950" dirty="0" err="1">
                          <a:solidFill>
                            <a:schemeClr val="tx1"/>
                          </a:solidFill>
                          <a:effectLst/>
                        </a:rPr>
                        <a:t>btuncertvalue</a:t>
                      </a:r>
                      <a:r>
                        <a:rPr lang="en-US" sz="950" dirty="0">
                          <a:solidFill>
                            <a:schemeClr val="tx1"/>
                          </a:solidFill>
                          <a:effectLst/>
                        </a:rPr>
                        <a:t> ;</a:t>
                      </a:r>
                    </a:p>
                    <a:p>
                      <a:pPr marL="0" marR="0">
                        <a:spcBef>
                          <a:spcPts val="0"/>
                        </a:spcBef>
                        <a:spcAft>
                          <a:spcPts val="0"/>
                        </a:spcAft>
                      </a:pPr>
                      <a:r>
                        <a:rPr lang="en-US" sz="950" dirty="0">
                          <a:solidFill>
                            <a:schemeClr val="tx1"/>
                          </a:solidFill>
                          <a:effectLst/>
                        </a:rPr>
                        <a:t>		</a:t>
                      </a:r>
                      <a:r>
                        <a:rPr lang="en-US" sz="950" dirty="0" err="1">
                          <a:solidFill>
                            <a:schemeClr val="tx1"/>
                          </a:solidFill>
                          <a:effectLst/>
                        </a:rPr>
                        <a:t>skos:inScheme</a:t>
                      </a:r>
                      <a:r>
                        <a:rPr lang="en-US" sz="950" dirty="0">
                          <a:solidFill>
                            <a:schemeClr val="tx1"/>
                          </a:solidFill>
                          <a:effectLst/>
                        </a:rPr>
                        <a:t> </a:t>
                      </a:r>
                      <a:r>
                        <a:rPr lang="en-US" sz="950" dirty="0">
                          <a:solidFill>
                            <a:srgbClr val="0066FF"/>
                          </a:solidFill>
                          <a:effectLst/>
                        </a:rPr>
                        <a:t>?</a:t>
                      </a:r>
                      <a:r>
                        <a:rPr lang="en-US" sz="950" dirty="0" err="1">
                          <a:solidFill>
                            <a:srgbClr val="0066FF"/>
                          </a:solidFill>
                          <a:effectLst/>
                        </a:rPr>
                        <a:t>schemeid</a:t>
                      </a:r>
                      <a:endParaRPr lang="en-US" sz="950" dirty="0">
                        <a:solidFill>
                          <a:srgbClr val="0066FF"/>
                        </a:solidFill>
                        <a:effectLst/>
                      </a:endParaRP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			          </a:t>
                      </a:r>
                    </a:p>
                    <a:p>
                      <a:pPr marL="0" marR="0">
                        <a:spcBef>
                          <a:spcPts val="0"/>
                        </a:spcBef>
                        <a:spcAft>
                          <a:spcPts val="0"/>
                        </a:spcAft>
                      </a:pPr>
                      <a:r>
                        <a:rPr lang="en-US" sz="950" dirty="0">
                          <a:solidFill>
                            <a:schemeClr val="tx1"/>
                          </a:solidFill>
                          <a:effectLst/>
                        </a:rPr>
                        <a:t>   }</a:t>
                      </a:r>
                    </a:p>
                    <a:p>
                      <a:pPr marL="0" marR="0">
                        <a:spcBef>
                          <a:spcPts val="0"/>
                        </a:spcBef>
                        <a:spcAft>
                          <a:spcPts val="0"/>
                        </a:spcAft>
                      </a:pPr>
                      <a:r>
                        <a:rPr lang="en-US" sz="950" dirty="0">
                          <a:solidFill>
                            <a:schemeClr val="tx1"/>
                          </a:solidFill>
                          <a:effectLst/>
                        </a:rPr>
                        <a:t>}</a:t>
                      </a:r>
                    </a:p>
                    <a:p>
                      <a:pPr marL="0" marR="0">
                        <a:spcBef>
                          <a:spcPts val="0"/>
                        </a:spcBef>
                        <a:spcAft>
                          <a:spcPts val="0"/>
                        </a:spcAft>
                      </a:pPr>
                      <a:r>
                        <a:rPr lang="en-US" sz="950" dirty="0">
                          <a:solidFill>
                            <a:srgbClr val="0066FF"/>
                          </a:solidFill>
                          <a:effectLst/>
                        </a:rPr>
                        <a:t>ORDER BY DESC (?</a:t>
                      </a:r>
                      <a:r>
                        <a:rPr lang="en-US" sz="950" dirty="0" err="1">
                          <a:solidFill>
                            <a:srgbClr val="0066FF"/>
                          </a:solidFill>
                          <a:effectLst/>
                        </a:rPr>
                        <a:t>schemeid</a:t>
                      </a:r>
                      <a:r>
                        <a:rPr lang="en-US" sz="950" dirty="0">
                          <a:solidFill>
                            <a:srgbClr val="0066FF"/>
                          </a:solidFill>
                          <a:effectLst/>
                        </a:rPr>
                        <a:t>)</a:t>
                      </a:r>
                      <a:endParaRPr lang="en-US" sz="950" dirty="0">
                        <a:solidFill>
                          <a:srgbClr val="0066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148" marR="41148" marT="0" marB="0"/>
                </a:tc>
                <a:extLst>
                  <a:ext uri="{0D108BD9-81ED-4DB2-BD59-A6C34878D82A}">
                    <a16:rowId xmlns:a16="http://schemas.microsoft.com/office/drawing/2014/main" val="2724281486"/>
                  </a:ext>
                </a:extLst>
              </a:tr>
            </a:tbl>
          </a:graphicData>
        </a:graphic>
      </p:graphicFrame>
      <p:graphicFrame>
        <p:nvGraphicFramePr>
          <p:cNvPr id="6" name="Table 5">
            <a:extLst>
              <a:ext uri="{FF2B5EF4-FFF2-40B4-BE49-F238E27FC236}">
                <a16:creationId xmlns:a16="http://schemas.microsoft.com/office/drawing/2014/main" id="{8BDECE90-CAB2-8C41-BC79-49136C88B901}"/>
              </a:ext>
            </a:extLst>
          </p:cNvPr>
          <p:cNvGraphicFramePr>
            <a:graphicFrameLocks noGrp="1"/>
          </p:cNvGraphicFramePr>
          <p:nvPr>
            <p:extLst>
              <p:ext uri="{D42A27DB-BD31-4B8C-83A1-F6EECF244321}">
                <p14:modId xmlns:p14="http://schemas.microsoft.com/office/powerpoint/2010/main" val="1851145721"/>
              </p:ext>
            </p:extLst>
          </p:nvPr>
        </p:nvGraphicFramePr>
        <p:xfrm>
          <a:off x="4427984" y="2060848"/>
          <a:ext cx="4518569" cy="4114800"/>
        </p:xfrm>
        <a:graphic>
          <a:graphicData uri="http://schemas.openxmlformats.org/drawingml/2006/table">
            <a:tbl>
              <a:tblPr firstRow="1" firstCol="1" bandRow="1">
                <a:tableStyleId>{5C22544A-7EE6-4342-B048-85BDC9FD1C3A}</a:tableStyleId>
              </a:tblPr>
              <a:tblGrid>
                <a:gridCol w="1543425">
                  <a:extLst>
                    <a:ext uri="{9D8B030D-6E8A-4147-A177-3AD203B41FA5}">
                      <a16:colId xmlns:a16="http://schemas.microsoft.com/office/drawing/2014/main" val="262381188"/>
                    </a:ext>
                  </a:extLst>
                </a:gridCol>
                <a:gridCol w="814904">
                  <a:extLst>
                    <a:ext uri="{9D8B030D-6E8A-4147-A177-3AD203B41FA5}">
                      <a16:colId xmlns:a16="http://schemas.microsoft.com/office/drawing/2014/main" val="1718236006"/>
                    </a:ext>
                  </a:extLst>
                </a:gridCol>
                <a:gridCol w="747047">
                  <a:extLst>
                    <a:ext uri="{9D8B030D-6E8A-4147-A177-3AD203B41FA5}">
                      <a16:colId xmlns:a16="http://schemas.microsoft.com/office/drawing/2014/main" val="3811595432"/>
                    </a:ext>
                  </a:extLst>
                </a:gridCol>
                <a:gridCol w="1413193">
                  <a:extLst>
                    <a:ext uri="{9D8B030D-6E8A-4147-A177-3AD203B41FA5}">
                      <a16:colId xmlns:a16="http://schemas.microsoft.com/office/drawing/2014/main" val="178937882"/>
                    </a:ext>
                  </a:extLst>
                </a:gridCol>
              </a:tblGrid>
              <a:tr h="164592">
                <a:tc>
                  <a:txBody>
                    <a:bodyPr/>
                    <a:lstStyle/>
                    <a:p>
                      <a:pPr marL="0" marR="0">
                        <a:spcBef>
                          <a:spcPts val="0"/>
                        </a:spcBef>
                        <a:spcAft>
                          <a:spcPts val="0"/>
                        </a:spcAft>
                      </a:pPr>
                      <a:r>
                        <a:rPr lang="en-US" sz="700" dirty="0" err="1">
                          <a:solidFill>
                            <a:schemeClr val="tx1"/>
                          </a:solidFill>
                          <a:effectLst/>
                        </a:rPr>
                        <a:t>tconcept</a:t>
                      </a:r>
                      <a:endParaRPr lang="en-US" sz="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basetimevalue</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btuncertvalue</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schemeid</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1642792975"/>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251.902</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0.024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http://resource.geosciml.org/vocabulary/timescale/isc2018-08</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1235986202"/>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251.902</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0.024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http://resource.geosciml.org/vocabulary/timescale/isc2018-07</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259019618"/>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251.902</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0.024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http://resource.geosciml.org/vocabulary/timescale/isc2017-02</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3344734795"/>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252.17</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0.06</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http://resource.geosciml.org/vocabulary/timescale/isc2016-10</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3383608071"/>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252.17</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0.06</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http://resource.geosciml.org/vocabulary/timescale/isc2016-04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2714509368"/>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252.17</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0.06</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http://resource.geosciml.org/vocabulary/timescale/isc2015-01</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1861278421"/>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252.17</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0.06</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http://resource.geosciml.org/vocabulary/timescale/isc2014-10</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3735386618"/>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252.17</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0.06</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http://resource.geosciml.org/vocabulary/timescale/isc2014-02</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3813772857"/>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252.17</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0.06</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http://resource.geosciml.org/vocabulary/timescale/isc2013-01</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3390552662"/>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252.2</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0.5</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http://resource.geosciml.org/vocabulary/timescale/isc2012-08</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2031670608"/>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251</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http://resource.geosciml.org/vocabulary/timescale/isc2010-09</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2457907271"/>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251</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http://resource.geosciml.org/vocabulary/timescale/isc2009-08</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3565356375"/>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251</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http://resource.geosciml.org/vocabulary/timescale/isc2008-08</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2510208701"/>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251</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http://resource.geosciml.org/vocabulary/timescale/isc2006-04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1108410428"/>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251</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a:solidFill>
                            <a:schemeClr val="tx1"/>
                          </a:solidFill>
                          <a:effectLst/>
                        </a:rPr>
                        <a:t>http://resource.geosciml.org/vocabulary/timescale/isc2005-12</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4124487278"/>
                  </a:ext>
                </a:extLst>
              </a:tr>
              <a:tr h="246888">
                <a:tc>
                  <a:txBody>
                    <a:bodyPr/>
                    <a:lstStyle/>
                    <a:p>
                      <a:pPr marL="0" marR="0">
                        <a:spcBef>
                          <a:spcPts val="0"/>
                        </a:spcBef>
                        <a:spcAft>
                          <a:spcPts val="0"/>
                        </a:spcAft>
                      </a:pPr>
                      <a:r>
                        <a:rPr lang="en-US" sz="700">
                          <a:solidFill>
                            <a:schemeClr val="tx1"/>
                          </a:solidFill>
                          <a:effectLst/>
                        </a:rPr>
                        <a:t>http://resource.geosciml.org/classifier/ics/ischart/Triassic</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251</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lgn="r">
                        <a:spcBef>
                          <a:spcPts val="0"/>
                        </a:spcBef>
                        <a:spcAft>
                          <a:spcPts val="0"/>
                        </a:spcAft>
                      </a:pPr>
                      <a:r>
                        <a:rPr lang="en-US" sz="700">
                          <a:solidFill>
                            <a:schemeClr val="tx1"/>
                          </a:solidFill>
                          <a:effectLst/>
                        </a:rPr>
                        <a:t>0.4</a:t>
                      </a:r>
                      <a:endParaRPr lang="en-US" sz="7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tc>
                  <a:txBody>
                    <a:bodyPr/>
                    <a:lstStyle/>
                    <a:p>
                      <a:pPr marL="0" marR="0">
                        <a:spcBef>
                          <a:spcPts val="0"/>
                        </a:spcBef>
                        <a:spcAft>
                          <a:spcPts val="0"/>
                        </a:spcAft>
                      </a:pPr>
                      <a:r>
                        <a:rPr lang="en-US" sz="700" dirty="0">
                          <a:solidFill>
                            <a:schemeClr val="tx1"/>
                          </a:solidFill>
                          <a:effectLst/>
                        </a:rPr>
                        <a:t>http://</a:t>
                      </a:r>
                      <a:r>
                        <a:rPr lang="en-US" sz="700" dirty="0" err="1">
                          <a:solidFill>
                            <a:schemeClr val="tx1"/>
                          </a:solidFill>
                          <a:effectLst/>
                        </a:rPr>
                        <a:t>resource.geosciml.org</a:t>
                      </a:r>
                      <a:r>
                        <a:rPr lang="en-US" sz="700" dirty="0">
                          <a:solidFill>
                            <a:schemeClr val="tx1"/>
                          </a:solidFill>
                          <a:effectLst/>
                        </a:rPr>
                        <a:t>/vocabulary/timescale/isc2004-04</a:t>
                      </a:r>
                      <a:endParaRPr lang="en-US" sz="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150" marR="59150" marT="0" marB="0"/>
                </a:tc>
                <a:extLst>
                  <a:ext uri="{0D108BD9-81ED-4DB2-BD59-A6C34878D82A}">
                    <a16:rowId xmlns:a16="http://schemas.microsoft.com/office/drawing/2014/main" val="1803552010"/>
                  </a:ext>
                </a:extLst>
              </a:tr>
            </a:tbl>
          </a:graphicData>
        </a:graphic>
      </p:graphicFrame>
      <p:sp>
        <p:nvSpPr>
          <p:cNvPr id="7" name="Rectangle 6">
            <a:extLst>
              <a:ext uri="{FF2B5EF4-FFF2-40B4-BE49-F238E27FC236}">
                <a16:creationId xmlns:a16="http://schemas.microsoft.com/office/drawing/2014/main" id="{C6646245-B28D-BE48-AFD5-49023771F0B5}"/>
              </a:ext>
            </a:extLst>
          </p:cNvPr>
          <p:cNvSpPr/>
          <p:nvPr/>
        </p:nvSpPr>
        <p:spPr>
          <a:xfrm>
            <a:off x="4459087" y="1692814"/>
            <a:ext cx="4539577" cy="338554"/>
          </a:xfrm>
          <a:prstGeom prst="rect">
            <a:avLst/>
          </a:prstGeom>
        </p:spPr>
        <p:txBody>
          <a:bodyPr wrap="square">
            <a:spAutoFit/>
          </a:bodyPr>
          <a:lstStyle/>
          <a:p>
            <a:pPr algn="ctr"/>
            <a:r>
              <a:rPr lang="en-US" sz="1600" dirty="0">
                <a:solidFill>
                  <a:srgbClr val="0066FF"/>
                </a:solidFill>
                <a:latin typeface="+mn-lt"/>
                <a:ea typeface="Times New Roman" panose="02020603050405020304" pitchFamily="18" charset="0"/>
              </a:rPr>
              <a:t>Result</a:t>
            </a:r>
            <a:endParaRPr lang="en-US" sz="1600" dirty="0">
              <a:solidFill>
                <a:srgbClr val="0066FF"/>
              </a:solidFill>
              <a:latin typeface="+mn-lt"/>
            </a:endParaRPr>
          </a:p>
        </p:txBody>
      </p:sp>
    </p:spTree>
    <p:extLst>
      <p:ext uri="{BB962C8B-B14F-4D97-AF65-F5344CB8AC3E}">
        <p14:creationId xmlns:p14="http://schemas.microsoft.com/office/powerpoint/2010/main" val="610113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FCD7B5-2452-0743-AC49-C770F8DC3F50}"/>
              </a:ext>
            </a:extLst>
          </p:cNvPr>
          <p:cNvSpPr txBox="1">
            <a:spLocks/>
          </p:cNvSpPr>
          <p:nvPr/>
        </p:nvSpPr>
        <p:spPr bwMode="auto">
          <a:xfrm>
            <a:off x="4932040" y="53752"/>
            <a:ext cx="421196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pitchFamily="-110" charset="0"/>
                <a:ea typeface="ＭＳ Ｐゴシック" pitchFamily="-110" charset="-128"/>
                <a:cs typeface="ＭＳ Ｐゴシック" pitchFamily="-110" charset="-128"/>
              </a:defRPr>
            </a:lvl2pPr>
            <a:lvl3pPr algn="ctr" rtl="0" eaLnBrk="0" fontAlgn="base" hangingPunct="0">
              <a:spcBef>
                <a:spcPct val="0"/>
              </a:spcBef>
              <a:spcAft>
                <a:spcPct val="0"/>
              </a:spcAft>
              <a:defRPr sz="3200">
                <a:solidFill>
                  <a:schemeClr val="tx2"/>
                </a:solidFill>
                <a:latin typeface="Arial" pitchFamily="-110" charset="0"/>
                <a:ea typeface="ＭＳ Ｐゴシック" pitchFamily="-110" charset="-128"/>
                <a:cs typeface="ＭＳ Ｐゴシック" pitchFamily="-110" charset="-128"/>
              </a:defRPr>
            </a:lvl3pPr>
            <a:lvl4pPr algn="ctr" rtl="0" eaLnBrk="0" fontAlgn="base" hangingPunct="0">
              <a:spcBef>
                <a:spcPct val="0"/>
              </a:spcBef>
              <a:spcAft>
                <a:spcPct val="0"/>
              </a:spcAft>
              <a:defRPr sz="3200">
                <a:solidFill>
                  <a:schemeClr val="tx2"/>
                </a:solidFill>
                <a:latin typeface="Arial" pitchFamily="-110" charset="0"/>
                <a:ea typeface="ＭＳ Ｐゴシック" pitchFamily="-110" charset="-128"/>
                <a:cs typeface="ＭＳ Ｐゴシック" pitchFamily="-110" charset="-128"/>
              </a:defRPr>
            </a:lvl4pPr>
            <a:lvl5pPr algn="ctr" rtl="0" eaLnBrk="0" fontAlgn="base" hangingPunct="0">
              <a:spcBef>
                <a:spcPct val="0"/>
              </a:spcBef>
              <a:spcAft>
                <a:spcPct val="0"/>
              </a:spcAft>
              <a:defRPr sz="3200">
                <a:solidFill>
                  <a:schemeClr val="tx2"/>
                </a:solidFill>
                <a:latin typeface="Arial" pitchFamily="-110" charset="0"/>
                <a:ea typeface="ＭＳ Ｐゴシック" pitchFamily="-110" charset="-128"/>
                <a:cs typeface="ＭＳ Ｐゴシック" pitchFamily="-110" charset="-128"/>
              </a:defRPr>
            </a:lvl5pPr>
            <a:lvl6pPr marL="457200" algn="ctr" rtl="0" fontAlgn="base">
              <a:spcBef>
                <a:spcPct val="0"/>
              </a:spcBef>
              <a:spcAft>
                <a:spcPct val="0"/>
              </a:spcAft>
              <a:defRPr sz="4400">
                <a:solidFill>
                  <a:schemeClr val="tx2"/>
                </a:solidFill>
                <a:latin typeface="Arial" pitchFamily="-110" charset="0"/>
                <a:ea typeface="ＭＳ Ｐゴシック" pitchFamily="-110" charset="-128"/>
                <a:cs typeface="ＭＳ Ｐゴシック" pitchFamily="-110" charset="-128"/>
              </a:defRPr>
            </a:lvl6pPr>
            <a:lvl7pPr marL="914400" algn="ctr" rtl="0" fontAlgn="base">
              <a:spcBef>
                <a:spcPct val="0"/>
              </a:spcBef>
              <a:spcAft>
                <a:spcPct val="0"/>
              </a:spcAft>
              <a:defRPr sz="4400">
                <a:solidFill>
                  <a:schemeClr val="tx2"/>
                </a:solidFill>
                <a:latin typeface="Arial" pitchFamily="-110" charset="0"/>
                <a:ea typeface="ＭＳ Ｐゴシック" pitchFamily="-110" charset="-128"/>
                <a:cs typeface="ＭＳ Ｐゴシック" pitchFamily="-110" charset="-128"/>
              </a:defRPr>
            </a:lvl7pPr>
            <a:lvl8pPr marL="1371600" algn="ctr" rtl="0" fontAlgn="base">
              <a:spcBef>
                <a:spcPct val="0"/>
              </a:spcBef>
              <a:spcAft>
                <a:spcPct val="0"/>
              </a:spcAft>
              <a:defRPr sz="4400">
                <a:solidFill>
                  <a:schemeClr val="tx2"/>
                </a:solidFill>
                <a:latin typeface="Arial" pitchFamily="-110" charset="0"/>
                <a:ea typeface="ＭＳ Ｐゴシック" pitchFamily="-110" charset="-128"/>
                <a:cs typeface="ＭＳ Ｐゴシック" pitchFamily="-110" charset="-128"/>
              </a:defRPr>
            </a:lvl8pPr>
            <a:lvl9pPr marL="1828800" algn="ctr" rtl="0" fontAlgn="base">
              <a:spcBef>
                <a:spcPct val="0"/>
              </a:spcBef>
              <a:spcAft>
                <a:spcPct val="0"/>
              </a:spcAft>
              <a:defRPr sz="4400">
                <a:solidFill>
                  <a:schemeClr val="tx2"/>
                </a:solidFill>
                <a:latin typeface="Arial" pitchFamily="-110" charset="0"/>
                <a:ea typeface="ＭＳ Ｐゴシック" pitchFamily="-110" charset="-128"/>
                <a:cs typeface="ＭＳ Ｐゴシック" pitchFamily="-110" charset="-128"/>
              </a:defRPr>
            </a:lvl9pPr>
          </a:lstStyle>
          <a:p>
            <a:r>
              <a:rPr lang="en-US" sz="2000" kern="0" dirty="0"/>
              <a:t>Example query 3: build a golden spike map for each version of the ISC chart</a:t>
            </a:r>
          </a:p>
        </p:txBody>
      </p:sp>
      <p:pic>
        <p:nvPicPr>
          <p:cNvPr id="48" name="Picture 47">
            <a:extLst>
              <a:ext uri="{FF2B5EF4-FFF2-40B4-BE49-F238E27FC236}">
                <a16:creationId xmlns:a16="http://schemas.microsoft.com/office/drawing/2014/main" id="{CFE4CE7A-42C1-8941-A7EA-892A42A505DD}"/>
              </a:ext>
            </a:extLst>
          </p:cNvPr>
          <p:cNvPicPr>
            <a:picLocks noChangeAspect="1"/>
          </p:cNvPicPr>
          <p:nvPr/>
        </p:nvPicPr>
        <p:blipFill>
          <a:blip r:embed="rId2"/>
          <a:stretch>
            <a:fillRect/>
          </a:stretch>
        </p:blipFill>
        <p:spPr>
          <a:xfrm>
            <a:off x="60168" y="105422"/>
            <a:ext cx="1967068" cy="1204451"/>
          </a:xfrm>
          <a:prstGeom prst="rect">
            <a:avLst/>
          </a:prstGeom>
        </p:spPr>
      </p:pic>
      <p:pic>
        <p:nvPicPr>
          <p:cNvPr id="65" name="Picture 64">
            <a:extLst>
              <a:ext uri="{FF2B5EF4-FFF2-40B4-BE49-F238E27FC236}">
                <a16:creationId xmlns:a16="http://schemas.microsoft.com/office/drawing/2014/main" id="{4F5AECD7-AE0A-F143-8EC4-8B9A5C7D981C}"/>
              </a:ext>
            </a:extLst>
          </p:cNvPr>
          <p:cNvPicPr>
            <a:picLocks noChangeAspect="1"/>
          </p:cNvPicPr>
          <p:nvPr/>
        </p:nvPicPr>
        <p:blipFill>
          <a:blip r:embed="rId3"/>
          <a:stretch>
            <a:fillRect/>
          </a:stretch>
        </p:blipFill>
        <p:spPr>
          <a:xfrm>
            <a:off x="2242197" y="1224297"/>
            <a:ext cx="7187435" cy="7187435"/>
          </a:xfrm>
          <a:prstGeom prst="rect">
            <a:avLst/>
          </a:prstGeom>
        </p:spPr>
      </p:pic>
      <p:pic>
        <p:nvPicPr>
          <p:cNvPr id="66" name="Picture 65">
            <a:extLst>
              <a:ext uri="{FF2B5EF4-FFF2-40B4-BE49-F238E27FC236}">
                <a16:creationId xmlns:a16="http://schemas.microsoft.com/office/drawing/2014/main" id="{8B7709F4-36A8-F54B-A0F5-EC704E7A058C}"/>
              </a:ext>
            </a:extLst>
          </p:cNvPr>
          <p:cNvPicPr>
            <a:picLocks noChangeAspect="1"/>
          </p:cNvPicPr>
          <p:nvPr/>
        </p:nvPicPr>
        <p:blipFill>
          <a:blip r:embed="rId4"/>
          <a:stretch>
            <a:fillRect/>
          </a:stretch>
        </p:blipFill>
        <p:spPr>
          <a:xfrm>
            <a:off x="2242197" y="1224297"/>
            <a:ext cx="7187435" cy="7187435"/>
          </a:xfrm>
          <a:prstGeom prst="rect">
            <a:avLst/>
          </a:prstGeom>
        </p:spPr>
      </p:pic>
      <p:pic>
        <p:nvPicPr>
          <p:cNvPr id="67" name="Picture 66">
            <a:extLst>
              <a:ext uri="{FF2B5EF4-FFF2-40B4-BE49-F238E27FC236}">
                <a16:creationId xmlns:a16="http://schemas.microsoft.com/office/drawing/2014/main" id="{B52B5BC6-9CB3-8242-8B82-167E466328E3}"/>
              </a:ext>
            </a:extLst>
          </p:cNvPr>
          <p:cNvPicPr>
            <a:picLocks noChangeAspect="1"/>
          </p:cNvPicPr>
          <p:nvPr/>
        </p:nvPicPr>
        <p:blipFill>
          <a:blip r:embed="rId5"/>
          <a:stretch>
            <a:fillRect/>
          </a:stretch>
        </p:blipFill>
        <p:spPr>
          <a:xfrm>
            <a:off x="2242197" y="1224297"/>
            <a:ext cx="7187435" cy="7187435"/>
          </a:xfrm>
          <a:prstGeom prst="rect">
            <a:avLst/>
          </a:prstGeom>
        </p:spPr>
      </p:pic>
      <p:pic>
        <p:nvPicPr>
          <p:cNvPr id="68" name="Picture 67">
            <a:extLst>
              <a:ext uri="{FF2B5EF4-FFF2-40B4-BE49-F238E27FC236}">
                <a16:creationId xmlns:a16="http://schemas.microsoft.com/office/drawing/2014/main" id="{30D58148-B13F-0A46-8A6B-092656138BA6}"/>
              </a:ext>
            </a:extLst>
          </p:cNvPr>
          <p:cNvPicPr>
            <a:picLocks noChangeAspect="1"/>
          </p:cNvPicPr>
          <p:nvPr/>
        </p:nvPicPr>
        <p:blipFill>
          <a:blip r:embed="rId6"/>
          <a:stretch>
            <a:fillRect/>
          </a:stretch>
        </p:blipFill>
        <p:spPr>
          <a:xfrm>
            <a:off x="2242197" y="1224297"/>
            <a:ext cx="7187435" cy="7187435"/>
          </a:xfrm>
          <a:prstGeom prst="rect">
            <a:avLst/>
          </a:prstGeom>
        </p:spPr>
      </p:pic>
      <p:pic>
        <p:nvPicPr>
          <p:cNvPr id="69" name="Picture 68">
            <a:extLst>
              <a:ext uri="{FF2B5EF4-FFF2-40B4-BE49-F238E27FC236}">
                <a16:creationId xmlns:a16="http://schemas.microsoft.com/office/drawing/2014/main" id="{A09F76E8-3F38-0D4E-BB54-6526446B2F36}"/>
              </a:ext>
            </a:extLst>
          </p:cNvPr>
          <p:cNvPicPr>
            <a:picLocks noChangeAspect="1"/>
          </p:cNvPicPr>
          <p:nvPr/>
        </p:nvPicPr>
        <p:blipFill>
          <a:blip r:embed="rId7"/>
          <a:stretch>
            <a:fillRect/>
          </a:stretch>
        </p:blipFill>
        <p:spPr>
          <a:xfrm>
            <a:off x="2242197" y="1224297"/>
            <a:ext cx="7187435" cy="7187435"/>
          </a:xfrm>
          <a:prstGeom prst="rect">
            <a:avLst/>
          </a:prstGeom>
        </p:spPr>
      </p:pic>
      <p:pic>
        <p:nvPicPr>
          <p:cNvPr id="70" name="Picture 69">
            <a:extLst>
              <a:ext uri="{FF2B5EF4-FFF2-40B4-BE49-F238E27FC236}">
                <a16:creationId xmlns:a16="http://schemas.microsoft.com/office/drawing/2014/main" id="{2CB4ABFF-BE5F-ED45-AC48-54EE6771E09D}"/>
              </a:ext>
            </a:extLst>
          </p:cNvPr>
          <p:cNvPicPr>
            <a:picLocks noChangeAspect="1"/>
          </p:cNvPicPr>
          <p:nvPr/>
        </p:nvPicPr>
        <p:blipFill>
          <a:blip r:embed="rId8"/>
          <a:stretch>
            <a:fillRect/>
          </a:stretch>
        </p:blipFill>
        <p:spPr>
          <a:xfrm>
            <a:off x="2242197" y="1224297"/>
            <a:ext cx="7187435" cy="7187435"/>
          </a:xfrm>
          <a:prstGeom prst="rect">
            <a:avLst/>
          </a:prstGeom>
        </p:spPr>
      </p:pic>
      <p:pic>
        <p:nvPicPr>
          <p:cNvPr id="71" name="Picture 70">
            <a:extLst>
              <a:ext uri="{FF2B5EF4-FFF2-40B4-BE49-F238E27FC236}">
                <a16:creationId xmlns:a16="http://schemas.microsoft.com/office/drawing/2014/main" id="{259F4438-F45E-9A41-955E-EC7B3EEC1068}"/>
              </a:ext>
            </a:extLst>
          </p:cNvPr>
          <p:cNvPicPr>
            <a:picLocks noChangeAspect="1"/>
          </p:cNvPicPr>
          <p:nvPr/>
        </p:nvPicPr>
        <p:blipFill>
          <a:blip r:embed="rId9"/>
          <a:stretch>
            <a:fillRect/>
          </a:stretch>
        </p:blipFill>
        <p:spPr>
          <a:xfrm>
            <a:off x="2242197" y="1224297"/>
            <a:ext cx="7187435" cy="7187435"/>
          </a:xfrm>
          <a:prstGeom prst="rect">
            <a:avLst/>
          </a:prstGeom>
        </p:spPr>
      </p:pic>
      <p:pic>
        <p:nvPicPr>
          <p:cNvPr id="72" name="Picture 71">
            <a:extLst>
              <a:ext uri="{FF2B5EF4-FFF2-40B4-BE49-F238E27FC236}">
                <a16:creationId xmlns:a16="http://schemas.microsoft.com/office/drawing/2014/main" id="{3BDCF6B7-112A-8B40-971D-743D22189CEF}"/>
              </a:ext>
            </a:extLst>
          </p:cNvPr>
          <p:cNvPicPr>
            <a:picLocks noChangeAspect="1"/>
          </p:cNvPicPr>
          <p:nvPr/>
        </p:nvPicPr>
        <p:blipFill>
          <a:blip r:embed="rId10"/>
          <a:stretch>
            <a:fillRect/>
          </a:stretch>
        </p:blipFill>
        <p:spPr>
          <a:xfrm>
            <a:off x="2242197" y="1224297"/>
            <a:ext cx="7187435" cy="7187435"/>
          </a:xfrm>
          <a:prstGeom prst="rect">
            <a:avLst/>
          </a:prstGeom>
        </p:spPr>
      </p:pic>
      <p:pic>
        <p:nvPicPr>
          <p:cNvPr id="73" name="Picture 72">
            <a:extLst>
              <a:ext uri="{FF2B5EF4-FFF2-40B4-BE49-F238E27FC236}">
                <a16:creationId xmlns:a16="http://schemas.microsoft.com/office/drawing/2014/main" id="{3491F9E3-9611-5847-9DEE-415CF74205C5}"/>
              </a:ext>
            </a:extLst>
          </p:cNvPr>
          <p:cNvPicPr>
            <a:picLocks noChangeAspect="1"/>
          </p:cNvPicPr>
          <p:nvPr/>
        </p:nvPicPr>
        <p:blipFill>
          <a:blip r:embed="rId11"/>
          <a:stretch>
            <a:fillRect/>
          </a:stretch>
        </p:blipFill>
        <p:spPr>
          <a:xfrm>
            <a:off x="2242197" y="1224297"/>
            <a:ext cx="7187435" cy="7187435"/>
          </a:xfrm>
          <a:prstGeom prst="rect">
            <a:avLst/>
          </a:prstGeom>
        </p:spPr>
      </p:pic>
      <p:pic>
        <p:nvPicPr>
          <p:cNvPr id="74" name="Picture 73">
            <a:extLst>
              <a:ext uri="{FF2B5EF4-FFF2-40B4-BE49-F238E27FC236}">
                <a16:creationId xmlns:a16="http://schemas.microsoft.com/office/drawing/2014/main" id="{1B4DD3CA-0EDB-0D4F-9709-A7BBD4CF2034}"/>
              </a:ext>
            </a:extLst>
          </p:cNvPr>
          <p:cNvPicPr>
            <a:picLocks noChangeAspect="1"/>
          </p:cNvPicPr>
          <p:nvPr/>
        </p:nvPicPr>
        <p:blipFill>
          <a:blip r:embed="rId12"/>
          <a:stretch>
            <a:fillRect/>
          </a:stretch>
        </p:blipFill>
        <p:spPr>
          <a:xfrm>
            <a:off x="2242197" y="1224297"/>
            <a:ext cx="7187435" cy="7187435"/>
          </a:xfrm>
          <a:prstGeom prst="rect">
            <a:avLst/>
          </a:prstGeom>
        </p:spPr>
      </p:pic>
      <p:pic>
        <p:nvPicPr>
          <p:cNvPr id="75" name="Picture 74">
            <a:extLst>
              <a:ext uri="{FF2B5EF4-FFF2-40B4-BE49-F238E27FC236}">
                <a16:creationId xmlns:a16="http://schemas.microsoft.com/office/drawing/2014/main" id="{48B5168F-05AF-A247-86CD-D8F3D79358A9}"/>
              </a:ext>
            </a:extLst>
          </p:cNvPr>
          <p:cNvPicPr>
            <a:picLocks noChangeAspect="1"/>
          </p:cNvPicPr>
          <p:nvPr/>
        </p:nvPicPr>
        <p:blipFill>
          <a:blip r:embed="rId13"/>
          <a:stretch>
            <a:fillRect/>
          </a:stretch>
        </p:blipFill>
        <p:spPr>
          <a:xfrm>
            <a:off x="2242197" y="1224297"/>
            <a:ext cx="7187435" cy="7187435"/>
          </a:xfrm>
          <a:prstGeom prst="rect">
            <a:avLst/>
          </a:prstGeom>
        </p:spPr>
      </p:pic>
      <p:pic>
        <p:nvPicPr>
          <p:cNvPr id="76" name="Picture 75">
            <a:extLst>
              <a:ext uri="{FF2B5EF4-FFF2-40B4-BE49-F238E27FC236}">
                <a16:creationId xmlns:a16="http://schemas.microsoft.com/office/drawing/2014/main" id="{63A3FE6E-4F15-E346-9A3F-EF83A024C495}"/>
              </a:ext>
            </a:extLst>
          </p:cNvPr>
          <p:cNvPicPr>
            <a:picLocks noChangeAspect="1"/>
          </p:cNvPicPr>
          <p:nvPr/>
        </p:nvPicPr>
        <p:blipFill>
          <a:blip r:embed="rId14"/>
          <a:stretch>
            <a:fillRect/>
          </a:stretch>
        </p:blipFill>
        <p:spPr>
          <a:xfrm>
            <a:off x="2242197" y="1224297"/>
            <a:ext cx="7187435" cy="7187435"/>
          </a:xfrm>
          <a:prstGeom prst="rect">
            <a:avLst/>
          </a:prstGeom>
        </p:spPr>
      </p:pic>
      <p:pic>
        <p:nvPicPr>
          <p:cNvPr id="77" name="Picture 76">
            <a:extLst>
              <a:ext uri="{FF2B5EF4-FFF2-40B4-BE49-F238E27FC236}">
                <a16:creationId xmlns:a16="http://schemas.microsoft.com/office/drawing/2014/main" id="{0383CF4C-B586-FA4F-9349-E680DDB4B8DA}"/>
              </a:ext>
            </a:extLst>
          </p:cNvPr>
          <p:cNvPicPr>
            <a:picLocks noChangeAspect="1"/>
          </p:cNvPicPr>
          <p:nvPr/>
        </p:nvPicPr>
        <p:blipFill>
          <a:blip r:embed="rId15"/>
          <a:stretch>
            <a:fillRect/>
          </a:stretch>
        </p:blipFill>
        <p:spPr>
          <a:xfrm>
            <a:off x="2242197" y="1224297"/>
            <a:ext cx="7187435" cy="7187435"/>
          </a:xfrm>
          <a:prstGeom prst="rect">
            <a:avLst/>
          </a:prstGeom>
        </p:spPr>
      </p:pic>
      <p:pic>
        <p:nvPicPr>
          <p:cNvPr id="78" name="Picture 77">
            <a:extLst>
              <a:ext uri="{FF2B5EF4-FFF2-40B4-BE49-F238E27FC236}">
                <a16:creationId xmlns:a16="http://schemas.microsoft.com/office/drawing/2014/main" id="{82C50803-1C93-DB4B-B8EC-9958792C5280}"/>
              </a:ext>
            </a:extLst>
          </p:cNvPr>
          <p:cNvPicPr>
            <a:picLocks noChangeAspect="1"/>
          </p:cNvPicPr>
          <p:nvPr/>
        </p:nvPicPr>
        <p:blipFill>
          <a:blip r:embed="rId16"/>
          <a:stretch>
            <a:fillRect/>
          </a:stretch>
        </p:blipFill>
        <p:spPr>
          <a:xfrm>
            <a:off x="2242197" y="1224297"/>
            <a:ext cx="7187435" cy="7187435"/>
          </a:xfrm>
          <a:prstGeom prst="rect">
            <a:avLst/>
          </a:prstGeom>
        </p:spPr>
      </p:pic>
      <p:pic>
        <p:nvPicPr>
          <p:cNvPr id="79" name="Picture 78">
            <a:extLst>
              <a:ext uri="{FF2B5EF4-FFF2-40B4-BE49-F238E27FC236}">
                <a16:creationId xmlns:a16="http://schemas.microsoft.com/office/drawing/2014/main" id="{755263DD-F230-8D43-9F05-1B8E49EA73EA}"/>
              </a:ext>
            </a:extLst>
          </p:cNvPr>
          <p:cNvPicPr>
            <a:picLocks noChangeAspect="1"/>
          </p:cNvPicPr>
          <p:nvPr/>
        </p:nvPicPr>
        <p:blipFill>
          <a:blip r:embed="rId17"/>
          <a:stretch>
            <a:fillRect/>
          </a:stretch>
        </p:blipFill>
        <p:spPr>
          <a:xfrm>
            <a:off x="2242197" y="1224297"/>
            <a:ext cx="7187435" cy="7187435"/>
          </a:xfrm>
          <a:prstGeom prst="rect">
            <a:avLst/>
          </a:prstGeom>
        </p:spPr>
      </p:pic>
      <p:pic>
        <p:nvPicPr>
          <p:cNvPr id="80" name="Picture 79">
            <a:extLst>
              <a:ext uri="{FF2B5EF4-FFF2-40B4-BE49-F238E27FC236}">
                <a16:creationId xmlns:a16="http://schemas.microsoft.com/office/drawing/2014/main" id="{0D603CB8-897F-4D44-8D53-45B3374064F6}"/>
              </a:ext>
            </a:extLst>
          </p:cNvPr>
          <p:cNvPicPr>
            <a:picLocks noChangeAspect="1"/>
          </p:cNvPicPr>
          <p:nvPr/>
        </p:nvPicPr>
        <p:blipFill>
          <a:blip r:embed="rId18"/>
          <a:stretch>
            <a:fillRect/>
          </a:stretch>
        </p:blipFill>
        <p:spPr>
          <a:xfrm>
            <a:off x="2242197" y="1224297"/>
            <a:ext cx="7187435" cy="7187435"/>
          </a:xfrm>
          <a:prstGeom prst="rect">
            <a:avLst/>
          </a:prstGeom>
        </p:spPr>
      </p:pic>
      <p:grpSp>
        <p:nvGrpSpPr>
          <p:cNvPr id="82" name="Group 81">
            <a:extLst>
              <a:ext uri="{FF2B5EF4-FFF2-40B4-BE49-F238E27FC236}">
                <a16:creationId xmlns:a16="http://schemas.microsoft.com/office/drawing/2014/main" id="{6C746EC0-BCBB-4C4E-A78E-E9ADEB4B8BA8}"/>
              </a:ext>
            </a:extLst>
          </p:cNvPr>
          <p:cNvGrpSpPr/>
          <p:nvPr/>
        </p:nvGrpSpPr>
        <p:grpSpPr>
          <a:xfrm>
            <a:off x="35708" y="2060848"/>
            <a:ext cx="2975198" cy="2250294"/>
            <a:chOff x="-36512" y="2186818"/>
            <a:chExt cx="4847666" cy="3666537"/>
          </a:xfrm>
        </p:grpSpPr>
        <p:pic>
          <p:nvPicPr>
            <p:cNvPr id="49" name="Picture 48">
              <a:extLst>
                <a:ext uri="{FF2B5EF4-FFF2-40B4-BE49-F238E27FC236}">
                  <a16:creationId xmlns:a16="http://schemas.microsoft.com/office/drawing/2014/main" id="{03565857-DEF9-E04C-83A4-C0E1267E0568}"/>
                </a:ext>
              </a:extLst>
            </p:cNvPr>
            <p:cNvPicPr>
              <a:picLocks noChangeAspect="1"/>
            </p:cNvPicPr>
            <p:nvPr/>
          </p:nvPicPr>
          <p:blipFill rotWithShape="1">
            <a:blip r:embed="rId3"/>
            <a:srcRect b="29378"/>
            <a:stretch/>
          </p:blipFill>
          <p:spPr>
            <a:xfrm>
              <a:off x="3465634" y="4937993"/>
              <a:ext cx="1296144" cy="915362"/>
            </a:xfrm>
            <a:prstGeom prst="rect">
              <a:avLst/>
            </a:prstGeom>
          </p:spPr>
        </p:pic>
        <p:pic>
          <p:nvPicPr>
            <p:cNvPr id="50" name="Picture 49">
              <a:extLst>
                <a:ext uri="{FF2B5EF4-FFF2-40B4-BE49-F238E27FC236}">
                  <a16:creationId xmlns:a16="http://schemas.microsoft.com/office/drawing/2014/main" id="{B087306E-52D1-764E-96B5-52BA86301C5F}"/>
                </a:ext>
              </a:extLst>
            </p:cNvPr>
            <p:cNvPicPr>
              <a:picLocks noChangeAspect="1"/>
            </p:cNvPicPr>
            <p:nvPr/>
          </p:nvPicPr>
          <p:blipFill rotWithShape="1">
            <a:blip r:embed="rId4"/>
            <a:srcRect b="31053"/>
            <a:stretch/>
          </p:blipFill>
          <p:spPr>
            <a:xfrm>
              <a:off x="2259268" y="4956597"/>
              <a:ext cx="1296144" cy="893654"/>
            </a:xfrm>
            <a:prstGeom prst="rect">
              <a:avLst/>
            </a:prstGeom>
          </p:spPr>
        </p:pic>
        <p:pic>
          <p:nvPicPr>
            <p:cNvPr id="51" name="Picture 50">
              <a:extLst>
                <a:ext uri="{FF2B5EF4-FFF2-40B4-BE49-F238E27FC236}">
                  <a16:creationId xmlns:a16="http://schemas.microsoft.com/office/drawing/2014/main" id="{542B9CDC-8232-9848-89C6-B09A5914180E}"/>
                </a:ext>
              </a:extLst>
            </p:cNvPr>
            <p:cNvPicPr>
              <a:picLocks noChangeAspect="1"/>
            </p:cNvPicPr>
            <p:nvPr/>
          </p:nvPicPr>
          <p:blipFill rotWithShape="1">
            <a:blip r:embed="rId5"/>
            <a:srcRect b="29378"/>
            <a:stretch/>
          </p:blipFill>
          <p:spPr>
            <a:xfrm>
              <a:off x="1052901" y="4920670"/>
              <a:ext cx="1296144" cy="915362"/>
            </a:xfrm>
            <a:prstGeom prst="rect">
              <a:avLst/>
            </a:prstGeom>
          </p:spPr>
        </p:pic>
        <p:pic>
          <p:nvPicPr>
            <p:cNvPr id="52" name="Picture 51">
              <a:extLst>
                <a:ext uri="{FF2B5EF4-FFF2-40B4-BE49-F238E27FC236}">
                  <a16:creationId xmlns:a16="http://schemas.microsoft.com/office/drawing/2014/main" id="{28225C77-5655-B84A-B763-ACD299726ACE}"/>
                </a:ext>
              </a:extLst>
            </p:cNvPr>
            <p:cNvPicPr>
              <a:picLocks noChangeAspect="1"/>
            </p:cNvPicPr>
            <p:nvPr/>
          </p:nvPicPr>
          <p:blipFill rotWithShape="1">
            <a:blip r:embed="rId6"/>
            <a:srcRect b="29378"/>
            <a:stretch/>
          </p:blipFill>
          <p:spPr>
            <a:xfrm>
              <a:off x="8102" y="4925031"/>
              <a:ext cx="1296144" cy="915362"/>
            </a:xfrm>
            <a:prstGeom prst="rect">
              <a:avLst/>
            </a:prstGeom>
          </p:spPr>
        </p:pic>
        <p:pic>
          <p:nvPicPr>
            <p:cNvPr id="53" name="Picture 52">
              <a:extLst>
                <a:ext uri="{FF2B5EF4-FFF2-40B4-BE49-F238E27FC236}">
                  <a16:creationId xmlns:a16="http://schemas.microsoft.com/office/drawing/2014/main" id="{94921EB3-F34F-074F-B84C-39FCB56FD178}"/>
                </a:ext>
              </a:extLst>
            </p:cNvPr>
            <p:cNvPicPr>
              <a:picLocks noChangeAspect="1"/>
            </p:cNvPicPr>
            <p:nvPr/>
          </p:nvPicPr>
          <p:blipFill rotWithShape="1">
            <a:blip r:embed="rId7"/>
            <a:srcRect b="31462"/>
            <a:stretch/>
          </p:blipFill>
          <p:spPr>
            <a:xfrm>
              <a:off x="3480110" y="4001745"/>
              <a:ext cx="1296144" cy="888358"/>
            </a:xfrm>
            <a:prstGeom prst="rect">
              <a:avLst/>
            </a:prstGeom>
          </p:spPr>
        </p:pic>
        <p:pic>
          <p:nvPicPr>
            <p:cNvPr id="54" name="Picture 53">
              <a:extLst>
                <a:ext uri="{FF2B5EF4-FFF2-40B4-BE49-F238E27FC236}">
                  <a16:creationId xmlns:a16="http://schemas.microsoft.com/office/drawing/2014/main" id="{F02B591F-5D01-2746-B7CE-20DAEBA8FA3F}"/>
                </a:ext>
              </a:extLst>
            </p:cNvPr>
            <p:cNvPicPr>
              <a:picLocks noChangeAspect="1"/>
            </p:cNvPicPr>
            <p:nvPr/>
          </p:nvPicPr>
          <p:blipFill rotWithShape="1">
            <a:blip r:embed="rId8"/>
            <a:srcRect b="30004"/>
            <a:stretch/>
          </p:blipFill>
          <p:spPr>
            <a:xfrm>
              <a:off x="2304095" y="3983850"/>
              <a:ext cx="1296144" cy="907248"/>
            </a:xfrm>
            <a:prstGeom prst="rect">
              <a:avLst/>
            </a:prstGeom>
          </p:spPr>
        </p:pic>
        <p:pic>
          <p:nvPicPr>
            <p:cNvPr id="55" name="Picture 54">
              <a:extLst>
                <a:ext uri="{FF2B5EF4-FFF2-40B4-BE49-F238E27FC236}">
                  <a16:creationId xmlns:a16="http://schemas.microsoft.com/office/drawing/2014/main" id="{150DDEBD-C2E5-C141-8BC3-253155C8944D}"/>
                </a:ext>
              </a:extLst>
            </p:cNvPr>
            <p:cNvPicPr>
              <a:picLocks noChangeAspect="1"/>
            </p:cNvPicPr>
            <p:nvPr/>
          </p:nvPicPr>
          <p:blipFill rotWithShape="1">
            <a:blip r:embed="rId9"/>
            <a:srcRect b="31053"/>
            <a:stretch/>
          </p:blipFill>
          <p:spPr>
            <a:xfrm>
              <a:off x="1109602" y="4033947"/>
              <a:ext cx="1296144" cy="893654"/>
            </a:xfrm>
            <a:prstGeom prst="rect">
              <a:avLst/>
            </a:prstGeom>
          </p:spPr>
        </p:pic>
        <p:pic>
          <p:nvPicPr>
            <p:cNvPr id="56" name="Picture 55">
              <a:extLst>
                <a:ext uri="{FF2B5EF4-FFF2-40B4-BE49-F238E27FC236}">
                  <a16:creationId xmlns:a16="http://schemas.microsoft.com/office/drawing/2014/main" id="{D7FEE853-7E28-8643-9FAB-9CE9B910DB35}"/>
                </a:ext>
              </a:extLst>
            </p:cNvPr>
            <p:cNvPicPr>
              <a:picLocks noChangeAspect="1"/>
            </p:cNvPicPr>
            <p:nvPr/>
          </p:nvPicPr>
          <p:blipFill rotWithShape="1">
            <a:blip r:embed="rId10"/>
            <a:srcRect b="30004"/>
            <a:stretch/>
          </p:blipFill>
          <p:spPr>
            <a:xfrm>
              <a:off x="-6374" y="3992300"/>
              <a:ext cx="1296144" cy="907248"/>
            </a:xfrm>
            <a:prstGeom prst="rect">
              <a:avLst/>
            </a:prstGeom>
          </p:spPr>
        </p:pic>
        <p:pic>
          <p:nvPicPr>
            <p:cNvPr id="57" name="Picture 56">
              <a:extLst>
                <a:ext uri="{FF2B5EF4-FFF2-40B4-BE49-F238E27FC236}">
                  <a16:creationId xmlns:a16="http://schemas.microsoft.com/office/drawing/2014/main" id="{6E111218-3A09-5449-8C66-B3311169ED34}"/>
                </a:ext>
              </a:extLst>
            </p:cNvPr>
            <p:cNvPicPr>
              <a:picLocks noChangeAspect="1"/>
            </p:cNvPicPr>
            <p:nvPr/>
          </p:nvPicPr>
          <p:blipFill rotWithShape="1">
            <a:blip r:embed="rId11"/>
            <a:srcRect b="29532"/>
            <a:stretch/>
          </p:blipFill>
          <p:spPr>
            <a:xfrm>
              <a:off x="3509558" y="3124377"/>
              <a:ext cx="1296144" cy="913372"/>
            </a:xfrm>
            <a:prstGeom prst="rect">
              <a:avLst/>
            </a:prstGeom>
          </p:spPr>
        </p:pic>
        <p:pic>
          <p:nvPicPr>
            <p:cNvPr id="58" name="Picture 57">
              <a:extLst>
                <a:ext uri="{FF2B5EF4-FFF2-40B4-BE49-F238E27FC236}">
                  <a16:creationId xmlns:a16="http://schemas.microsoft.com/office/drawing/2014/main" id="{D96926FE-8AFF-3240-921F-83CC29E762AE}"/>
                </a:ext>
              </a:extLst>
            </p:cNvPr>
            <p:cNvPicPr>
              <a:picLocks noChangeAspect="1"/>
            </p:cNvPicPr>
            <p:nvPr/>
          </p:nvPicPr>
          <p:blipFill rotWithShape="1">
            <a:blip r:embed="rId12"/>
            <a:srcRect b="29378"/>
            <a:stretch/>
          </p:blipFill>
          <p:spPr>
            <a:xfrm>
              <a:off x="2399664" y="3125448"/>
              <a:ext cx="1296144" cy="915362"/>
            </a:xfrm>
            <a:prstGeom prst="rect">
              <a:avLst/>
            </a:prstGeom>
          </p:spPr>
        </p:pic>
        <p:pic>
          <p:nvPicPr>
            <p:cNvPr id="59" name="Picture 58">
              <a:extLst>
                <a:ext uri="{FF2B5EF4-FFF2-40B4-BE49-F238E27FC236}">
                  <a16:creationId xmlns:a16="http://schemas.microsoft.com/office/drawing/2014/main" id="{F621A6BD-FEFE-234A-9A2C-302778E62E69}"/>
                </a:ext>
              </a:extLst>
            </p:cNvPr>
            <p:cNvPicPr>
              <a:picLocks noChangeAspect="1"/>
            </p:cNvPicPr>
            <p:nvPr/>
          </p:nvPicPr>
          <p:blipFill rotWithShape="1">
            <a:blip r:embed="rId13"/>
            <a:srcRect b="31053"/>
            <a:stretch/>
          </p:blipFill>
          <p:spPr>
            <a:xfrm>
              <a:off x="1164063" y="3112899"/>
              <a:ext cx="1296144" cy="893654"/>
            </a:xfrm>
            <a:prstGeom prst="rect">
              <a:avLst/>
            </a:prstGeom>
          </p:spPr>
        </p:pic>
        <p:pic>
          <p:nvPicPr>
            <p:cNvPr id="60" name="Picture 59">
              <a:extLst>
                <a:ext uri="{FF2B5EF4-FFF2-40B4-BE49-F238E27FC236}">
                  <a16:creationId xmlns:a16="http://schemas.microsoft.com/office/drawing/2014/main" id="{09E03A71-E7FC-7B4B-B11B-7E058AB56303}"/>
                </a:ext>
              </a:extLst>
            </p:cNvPr>
            <p:cNvPicPr>
              <a:picLocks noChangeAspect="1"/>
            </p:cNvPicPr>
            <p:nvPr/>
          </p:nvPicPr>
          <p:blipFill rotWithShape="1">
            <a:blip r:embed="rId14"/>
            <a:srcRect b="31053"/>
            <a:stretch/>
          </p:blipFill>
          <p:spPr>
            <a:xfrm>
              <a:off x="-36512" y="3109065"/>
              <a:ext cx="1296144" cy="893654"/>
            </a:xfrm>
            <a:prstGeom prst="rect">
              <a:avLst/>
            </a:prstGeom>
          </p:spPr>
        </p:pic>
        <p:pic>
          <p:nvPicPr>
            <p:cNvPr id="61" name="Picture 60">
              <a:extLst>
                <a:ext uri="{FF2B5EF4-FFF2-40B4-BE49-F238E27FC236}">
                  <a16:creationId xmlns:a16="http://schemas.microsoft.com/office/drawing/2014/main" id="{F63294E5-74FE-964F-A48C-FDBAFB31FDDC}"/>
                </a:ext>
              </a:extLst>
            </p:cNvPr>
            <p:cNvPicPr>
              <a:picLocks noChangeAspect="1"/>
            </p:cNvPicPr>
            <p:nvPr/>
          </p:nvPicPr>
          <p:blipFill rotWithShape="1">
            <a:blip r:embed="rId15"/>
            <a:srcRect b="31594"/>
            <a:stretch/>
          </p:blipFill>
          <p:spPr>
            <a:xfrm>
              <a:off x="3515010" y="2235308"/>
              <a:ext cx="1296144" cy="886641"/>
            </a:xfrm>
            <a:prstGeom prst="rect">
              <a:avLst/>
            </a:prstGeom>
          </p:spPr>
        </p:pic>
        <p:pic>
          <p:nvPicPr>
            <p:cNvPr id="62" name="Picture 61">
              <a:extLst>
                <a:ext uri="{FF2B5EF4-FFF2-40B4-BE49-F238E27FC236}">
                  <a16:creationId xmlns:a16="http://schemas.microsoft.com/office/drawing/2014/main" id="{0A7ED5FB-E01F-3B42-9986-6A19036E4D08}"/>
                </a:ext>
              </a:extLst>
            </p:cNvPr>
            <p:cNvPicPr>
              <a:picLocks noChangeAspect="1"/>
            </p:cNvPicPr>
            <p:nvPr/>
          </p:nvPicPr>
          <p:blipFill rotWithShape="1">
            <a:blip r:embed="rId16"/>
            <a:srcRect b="31594"/>
            <a:stretch/>
          </p:blipFill>
          <p:spPr>
            <a:xfrm>
              <a:off x="2349045" y="2227506"/>
              <a:ext cx="1296144" cy="886641"/>
            </a:xfrm>
            <a:prstGeom prst="rect">
              <a:avLst/>
            </a:prstGeom>
          </p:spPr>
        </p:pic>
        <p:pic>
          <p:nvPicPr>
            <p:cNvPr id="64" name="Picture 63">
              <a:extLst>
                <a:ext uri="{FF2B5EF4-FFF2-40B4-BE49-F238E27FC236}">
                  <a16:creationId xmlns:a16="http://schemas.microsoft.com/office/drawing/2014/main" id="{413AAFF0-86FE-0F4E-B447-5722F2B54C74}"/>
                </a:ext>
              </a:extLst>
            </p:cNvPr>
            <p:cNvPicPr>
              <a:picLocks noChangeAspect="1"/>
            </p:cNvPicPr>
            <p:nvPr/>
          </p:nvPicPr>
          <p:blipFill rotWithShape="1">
            <a:blip r:embed="rId18"/>
            <a:srcRect b="31594"/>
            <a:stretch/>
          </p:blipFill>
          <p:spPr>
            <a:xfrm>
              <a:off x="-27696" y="2186818"/>
              <a:ext cx="1296144" cy="886641"/>
            </a:xfrm>
            <a:prstGeom prst="rect">
              <a:avLst/>
            </a:prstGeom>
          </p:spPr>
        </p:pic>
        <p:pic>
          <p:nvPicPr>
            <p:cNvPr id="81" name="Picture 80">
              <a:extLst>
                <a:ext uri="{FF2B5EF4-FFF2-40B4-BE49-F238E27FC236}">
                  <a16:creationId xmlns:a16="http://schemas.microsoft.com/office/drawing/2014/main" id="{C9B3B324-8577-7B46-98D1-C35AB41DBF46}"/>
                </a:ext>
              </a:extLst>
            </p:cNvPr>
            <p:cNvPicPr>
              <a:picLocks noChangeAspect="1"/>
            </p:cNvPicPr>
            <p:nvPr/>
          </p:nvPicPr>
          <p:blipFill rotWithShape="1">
            <a:blip r:embed="rId17"/>
            <a:srcRect b="31053"/>
            <a:stretch/>
          </p:blipFill>
          <p:spPr>
            <a:xfrm>
              <a:off x="1166704" y="2221701"/>
              <a:ext cx="1296144" cy="893654"/>
            </a:xfrm>
            <a:prstGeom prst="rect">
              <a:avLst/>
            </a:prstGeom>
          </p:spPr>
        </p:pic>
      </p:grpSp>
      <p:pic>
        <p:nvPicPr>
          <p:cNvPr id="10" name="Picture 9">
            <a:extLst>
              <a:ext uri="{FF2B5EF4-FFF2-40B4-BE49-F238E27FC236}">
                <a16:creationId xmlns:a16="http://schemas.microsoft.com/office/drawing/2014/main" id="{22308E82-AE40-874C-A131-14AE0C46890F}"/>
              </a:ext>
            </a:extLst>
          </p:cNvPr>
          <p:cNvPicPr>
            <a:picLocks noChangeAspect="1"/>
          </p:cNvPicPr>
          <p:nvPr/>
        </p:nvPicPr>
        <p:blipFill rotWithShape="1">
          <a:blip r:embed="rId19"/>
          <a:srcRect l="8373" r="7902" b="27568"/>
          <a:stretch/>
        </p:blipFill>
        <p:spPr>
          <a:xfrm>
            <a:off x="2076856" y="11855"/>
            <a:ext cx="2532796" cy="1732083"/>
          </a:xfrm>
          <a:prstGeom prst="rect">
            <a:avLst/>
          </a:prstGeom>
        </p:spPr>
      </p:pic>
      <p:sp>
        <p:nvSpPr>
          <p:cNvPr id="47" name="TextBox 46">
            <a:extLst>
              <a:ext uri="{FF2B5EF4-FFF2-40B4-BE49-F238E27FC236}">
                <a16:creationId xmlns:a16="http://schemas.microsoft.com/office/drawing/2014/main" id="{A3C1662F-37D1-0F40-8D1E-78ED4FF4EA6E}"/>
              </a:ext>
            </a:extLst>
          </p:cNvPr>
          <p:cNvSpPr txBox="1"/>
          <p:nvPr/>
        </p:nvSpPr>
        <p:spPr>
          <a:xfrm>
            <a:off x="35708" y="6171217"/>
            <a:ext cx="8568952" cy="646331"/>
          </a:xfrm>
          <a:prstGeom prst="rect">
            <a:avLst/>
          </a:prstGeom>
          <a:noFill/>
        </p:spPr>
        <p:txBody>
          <a:bodyPr wrap="square" rtlCol="0">
            <a:spAutoFit/>
          </a:bodyPr>
          <a:lstStyle/>
          <a:p>
            <a:r>
              <a:rPr lang="en-US" sz="900" dirty="0"/>
              <a:t>Check source code of the </a:t>
            </a:r>
            <a:r>
              <a:rPr lang="en-US" sz="900" dirty="0" err="1"/>
              <a:t>Jupyter</a:t>
            </a:r>
            <a:r>
              <a:rPr lang="en-US" sz="900" dirty="0"/>
              <a:t> notebooks at: </a:t>
            </a:r>
          </a:p>
          <a:p>
            <a:r>
              <a:rPr lang="en-US" sz="900" dirty="0">
                <a:hlinkClick r:id="rId20"/>
              </a:rPr>
              <a:t>https://jupyterhub.nkn.uidaho.edu/user/max/notebooks/GSSP%20Map%20-%20of%20a%20known%20global%20vocabulary%20scheme.ipynb</a:t>
            </a:r>
          </a:p>
          <a:p>
            <a:r>
              <a:rPr lang="en-US" sz="900" dirty="0">
                <a:hlinkClick r:id="rId20"/>
              </a:rPr>
              <a:t>https://github.com/xgmachina/DeepTimeKB/blob/master/Notebooks/GSSP%20Map%20-%20a%20map%20for%20each%20global%20vocabulary%20scheme.ipynb</a:t>
            </a:r>
            <a:r>
              <a:rPr lang="en-US" sz="900" dirty="0"/>
              <a:t> </a:t>
            </a:r>
          </a:p>
          <a:p>
            <a:endParaRPr lang="en-US" sz="900" dirty="0"/>
          </a:p>
        </p:txBody>
      </p:sp>
      <p:sp>
        <p:nvSpPr>
          <p:cNvPr id="4" name="Slide Number Placeholder 3">
            <a:extLst>
              <a:ext uri="{FF2B5EF4-FFF2-40B4-BE49-F238E27FC236}">
                <a16:creationId xmlns:a16="http://schemas.microsoft.com/office/drawing/2014/main" id="{A5AF9C59-8CA9-EA42-AB40-951576BC1E4F}"/>
              </a:ext>
            </a:extLst>
          </p:cNvPr>
          <p:cNvSpPr>
            <a:spLocks noGrp="1"/>
          </p:cNvSpPr>
          <p:nvPr>
            <p:ph type="sldNum" sz="quarter" idx="12"/>
          </p:nvPr>
        </p:nvSpPr>
        <p:spPr/>
        <p:txBody>
          <a:bodyPr/>
          <a:lstStyle/>
          <a:p>
            <a:pPr>
              <a:defRPr/>
            </a:pPr>
            <a:fld id="{A1143ABA-5D6C-4B17-8DA7-BD9888AB37B4}" type="slidenum">
              <a:rPr lang="en-US" smtClean="0"/>
              <a:pPr>
                <a:defRPr/>
              </a:pPr>
              <a:t>25</a:t>
            </a:fld>
            <a:endParaRPr lang="en-US"/>
          </a:p>
        </p:txBody>
      </p:sp>
    </p:spTree>
    <p:extLst>
      <p:ext uri="{BB962C8B-B14F-4D97-AF65-F5344CB8AC3E}">
        <p14:creationId xmlns:p14="http://schemas.microsoft.com/office/powerpoint/2010/main" val="4433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6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6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7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7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7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74"/>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75"/>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76"/>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0"/>
                                          </p:stCondLst>
                                        </p:cTn>
                                        <p:tgtEl>
                                          <p:spTgt spid="77"/>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nodeType="after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par>
                          <p:cTn id="43" fill="hold">
                            <p:stCondLst>
                              <p:cond delay="5500"/>
                            </p:stCondLst>
                            <p:childTnLst>
                              <p:par>
                                <p:cTn id="44" presetID="1" presetClass="entr" presetSubtype="0" fill="hold" nodeType="afterEffect">
                                  <p:stCondLst>
                                    <p:cond delay="500"/>
                                  </p:stCondLst>
                                  <p:childTnLst>
                                    <p:set>
                                      <p:cBhvr>
                                        <p:cTn id="45" dur="1" fill="hold">
                                          <p:stCondLst>
                                            <p:cond delay="0"/>
                                          </p:stCondLst>
                                        </p:cTn>
                                        <p:tgtEl>
                                          <p:spTgt spid="78"/>
                                        </p:tgtEl>
                                        <p:attrNameLst>
                                          <p:attrName>style.visibility</p:attrName>
                                        </p:attrNameLst>
                                      </p:cBhvr>
                                      <p:to>
                                        <p:strVal val="visible"/>
                                      </p:to>
                                    </p:set>
                                  </p:childTnLst>
                                </p:cTn>
                              </p:par>
                            </p:childTnLst>
                          </p:cTn>
                        </p:par>
                        <p:par>
                          <p:cTn id="46" fill="hold">
                            <p:stCondLst>
                              <p:cond delay="6000"/>
                            </p:stCondLst>
                            <p:childTnLst>
                              <p:par>
                                <p:cTn id="47" presetID="1" presetClass="entr" presetSubtype="0" fill="hold" nodeType="afterEffect">
                                  <p:stCondLst>
                                    <p:cond delay="500"/>
                                  </p:stCondLst>
                                  <p:childTnLst>
                                    <p:set>
                                      <p:cBhvr>
                                        <p:cTn id="48" dur="1" fill="hold">
                                          <p:stCondLst>
                                            <p:cond delay="0"/>
                                          </p:stCondLst>
                                        </p:cTn>
                                        <p:tgtEl>
                                          <p:spTgt spid="79"/>
                                        </p:tgtEl>
                                        <p:attrNameLst>
                                          <p:attrName>style.visibility</p:attrName>
                                        </p:attrNameLst>
                                      </p:cBhvr>
                                      <p:to>
                                        <p:strVal val="visible"/>
                                      </p:to>
                                    </p:set>
                                  </p:childTnLst>
                                </p:cTn>
                              </p:par>
                            </p:childTnLst>
                          </p:cTn>
                        </p:par>
                        <p:par>
                          <p:cTn id="49" fill="hold">
                            <p:stCondLst>
                              <p:cond delay="6500"/>
                            </p:stCondLst>
                            <p:childTnLst>
                              <p:par>
                                <p:cTn id="50" presetID="1" presetClass="entr" presetSubtype="0"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60E7-53C9-5E41-AF16-15BD25D4124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97F3EFC-18AF-9746-B3AA-CAA77F7C18BF}"/>
              </a:ext>
            </a:extLst>
          </p:cNvPr>
          <p:cNvSpPr>
            <a:spLocks noGrp="1"/>
          </p:cNvSpPr>
          <p:nvPr>
            <p:ph idx="1"/>
          </p:nvPr>
        </p:nvSpPr>
        <p:spPr/>
        <p:txBody>
          <a:bodyPr/>
          <a:lstStyle/>
          <a:p>
            <a:r>
              <a:rPr lang="en-US" sz="2000" dirty="0"/>
              <a:t>The ontologies and vocabularies presented in Cox and Richard (2015) and Cox (2019) demonstrate the latest progress on a machine-readable deep time knowledge graph</a:t>
            </a:r>
          </a:p>
          <a:p>
            <a:pPr lvl="1"/>
            <a:r>
              <a:rPr lang="en-US" sz="1800" kern="1200" dirty="0">
                <a:latin typeface="Arial" pitchFamily="-110" charset="0"/>
                <a:ea typeface="ＭＳ Ｐゴシック" pitchFamily="-110" charset="-128"/>
                <a:cs typeface="ＭＳ Ｐゴシック" pitchFamily="-110" charset="-128"/>
              </a:rPr>
              <a:t>Yet, it is tedious job to build a separate vocabulary and endpoint for each version of the ISC chart</a:t>
            </a:r>
          </a:p>
          <a:p>
            <a:pPr lvl="1"/>
            <a:r>
              <a:rPr lang="en-US" sz="1800" kern="1200" dirty="0">
                <a:latin typeface="Arial" pitchFamily="-110" charset="0"/>
                <a:ea typeface="ＭＳ Ｐゴシック" pitchFamily="-110" charset="-128"/>
                <a:cs typeface="ＭＳ Ｐゴシック" pitchFamily="-110" charset="-128"/>
              </a:rPr>
              <a:t>The different ontology patterns cause challenges for queries across the vocabulary schemes</a:t>
            </a:r>
            <a:endParaRPr lang="en-US" sz="1800" dirty="0"/>
          </a:p>
          <a:p>
            <a:r>
              <a:rPr lang="en-US" sz="2000" dirty="0"/>
              <a:t>Our work addresses the limitation of version control in the current deep time knowledge graph </a:t>
            </a:r>
          </a:p>
          <a:p>
            <a:pPr lvl="1"/>
            <a:r>
              <a:rPr lang="en-US" sz="1800" dirty="0"/>
              <a:t>It is an empirical approach and we still need to do more tests on its usability and usefulness in practice</a:t>
            </a:r>
          </a:p>
          <a:p>
            <a:pPr lvl="1"/>
            <a:r>
              <a:rPr lang="en-US" sz="1800" dirty="0"/>
              <a:t>We are now extending the vocabulary to incorporate two new versions of the ISC chart released in 2019 and 2020 </a:t>
            </a:r>
          </a:p>
          <a:p>
            <a:pPr lvl="1"/>
            <a:r>
              <a:rPr lang="en-US" sz="1800" dirty="0"/>
              <a:t>Try it at:  </a:t>
            </a:r>
            <a:r>
              <a:rPr lang="en-US" sz="1800" dirty="0">
                <a:hlinkClick r:id="rId3"/>
              </a:rPr>
              <a:t>https://github.com/xgmachina/geotimeversion/</a:t>
            </a:r>
            <a:r>
              <a:rPr lang="en-US" sz="1800" dirty="0"/>
              <a:t> </a:t>
            </a:r>
          </a:p>
        </p:txBody>
      </p:sp>
      <p:sp>
        <p:nvSpPr>
          <p:cNvPr id="4" name="Slide Number Placeholder 3">
            <a:extLst>
              <a:ext uri="{FF2B5EF4-FFF2-40B4-BE49-F238E27FC236}">
                <a16:creationId xmlns:a16="http://schemas.microsoft.com/office/drawing/2014/main" id="{6990D482-2029-D244-B499-1A67E38D042B}"/>
              </a:ext>
            </a:extLst>
          </p:cNvPr>
          <p:cNvSpPr>
            <a:spLocks noGrp="1"/>
          </p:cNvSpPr>
          <p:nvPr>
            <p:ph type="sldNum" sz="quarter" idx="12"/>
          </p:nvPr>
        </p:nvSpPr>
        <p:spPr/>
        <p:txBody>
          <a:bodyPr/>
          <a:lstStyle/>
          <a:p>
            <a:pPr>
              <a:defRPr/>
            </a:pPr>
            <a:fld id="{A1143ABA-5D6C-4B17-8DA7-BD9888AB37B4}" type="slidenum">
              <a:rPr lang="en-US" smtClean="0"/>
              <a:pPr>
                <a:defRPr/>
              </a:pPr>
              <a:t>26</a:t>
            </a:fld>
            <a:endParaRPr lang="en-US"/>
          </a:p>
        </p:txBody>
      </p:sp>
    </p:spTree>
    <p:extLst>
      <p:ext uri="{BB962C8B-B14F-4D97-AF65-F5344CB8AC3E}">
        <p14:creationId xmlns:p14="http://schemas.microsoft.com/office/powerpoint/2010/main" val="3701166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C6F0A-F665-314F-A5A2-BDC968C6B8D6}"/>
              </a:ext>
            </a:extLst>
          </p:cNvPr>
          <p:cNvSpPr>
            <a:spLocks noGrp="1"/>
          </p:cNvSpPr>
          <p:nvPr>
            <p:ph type="title"/>
          </p:nvPr>
        </p:nvSpPr>
        <p:spPr/>
        <p:txBody>
          <a:bodyPr/>
          <a:lstStyle/>
          <a:p>
            <a:r>
              <a:rPr lang="en-US" dirty="0">
                <a:ea typeface="Verdana" panose="020B0604030504040204" pitchFamily="34" charset="0"/>
                <a:cs typeface="Verdana" panose="020B0604030504040204" pitchFamily="34" charset="0"/>
              </a:rPr>
              <a:t>Acknowledgement</a:t>
            </a:r>
            <a:endParaRPr lang="en-US" dirty="0"/>
          </a:p>
        </p:txBody>
      </p:sp>
      <p:sp>
        <p:nvSpPr>
          <p:cNvPr id="4" name="Slide Number Placeholder 3">
            <a:extLst>
              <a:ext uri="{FF2B5EF4-FFF2-40B4-BE49-F238E27FC236}">
                <a16:creationId xmlns:a16="http://schemas.microsoft.com/office/drawing/2014/main" id="{EA2EDD49-578E-C841-A8C4-0347990049D2}"/>
              </a:ext>
            </a:extLst>
          </p:cNvPr>
          <p:cNvSpPr>
            <a:spLocks noGrp="1"/>
          </p:cNvSpPr>
          <p:nvPr>
            <p:ph type="sldNum" sz="quarter" idx="12"/>
          </p:nvPr>
        </p:nvSpPr>
        <p:spPr/>
        <p:txBody>
          <a:bodyPr/>
          <a:lstStyle/>
          <a:p>
            <a:pPr>
              <a:defRPr/>
            </a:pPr>
            <a:fld id="{A1143ABA-5D6C-4B17-8DA7-BD9888AB37B4}" type="slidenum">
              <a:rPr lang="en-US" smtClean="0"/>
              <a:pPr>
                <a:defRPr/>
              </a:pPr>
              <a:t>27</a:t>
            </a:fld>
            <a:endParaRPr lang="en-US"/>
          </a:p>
        </p:txBody>
      </p:sp>
      <p:sp>
        <p:nvSpPr>
          <p:cNvPr id="6" name="Content Placeholder 5">
            <a:extLst>
              <a:ext uri="{FF2B5EF4-FFF2-40B4-BE49-F238E27FC236}">
                <a16:creationId xmlns:a16="http://schemas.microsoft.com/office/drawing/2014/main" id="{8A1FD25C-39CE-1744-A516-E3DA1B1F7217}"/>
              </a:ext>
            </a:extLst>
          </p:cNvPr>
          <p:cNvSpPr txBox="1">
            <a:spLocks noGrp="1"/>
          </p:cNvSpPr>
          <p:nvPr>
            <p:ph idx="1"/>
          </p:nvPr>
        </p:nvSpPr>
        <p:spPr>
          <a:xfrm>
            <a:off x="323528" y="1484784"/>
            <a:ext cx="8496944" cy="1692771"/>
          </a:xfrm>
          <a:prstGeom prst="rect">
            <a:avLst/>
          </a:prstGeom>
          <a:noFill/>
        </p:spPr>
        <p:txBody>
          <a:bodyPr wrap="square" rtlCol="0">
            <a:spAutoFit/>
          </a:bodyPr>
          <a:lstStyle/>
          <a:p>
            <a:r>
              <a:rPr lang="en-US" sz="2000" dirty="0">
                <a:ea typeface="Verdana" panose="020B0604030504040204" pitchFamily="34" charset="0"/>
                <a:cs typeface="Verdana" panose="020B0604030504040204" pitchFamily="34" charset="0"/>
              </a:rPr>
              <a:t>Support from National Science Foundation under Grant No. 1835717 </a:t>
            </a:r>
          </a:p>
          <a:p>
            <a:r>
              <a:rPr lang="en-US" sz="2000" dirty="0"/>
              <a:t>Travel support from IUGS Deep-time Digital Earth (DDE) Big Science Program, the Deep Carbon Observatory, the Alfred P. Sloan Foundation, and the Carnegie Institution for Science for communicating the research at several meetings</a:t>
            </a:r>
            <a:endParaRPr lang="en-US" sz="2000" dirty="0">
              <a:ea typeface="Verdana" panose="020B0604030504040204" pitchFamily="34" charset="0"/>
              <a:cs typeface="Verdana" panose="020B0604030504040204" pitchFamily="34" charset="0"/>
            </a:endParaRPr>
          </a:p>
        </p:txBody>
      </p:sp>
      <p:pic>
        <p:nvPicPr>
          <p:cNvPr id="7" name="Picture 6" descr="A picture containing transport&#10;&#10;Description automatically generated">
            <a:extLst>
              <a:ext uri="{FF2B5EF4-FFF2-40B4-BE49-F238E27FC236}">
                <a16:creationId xmlns:a16="http://schemas.microsoft.com/office/drawing/2014/main" id="{2D9CF088-69D7-844C-A2AB-89F9A8092012}"/>
              </a:ext>
            </a:extLst>
          </p:cNvPr>
          <p:cNvPicPr>
            <a:picLocks noChangeAspect="1"/>
          </p:cNvPicPr>
          <p:nvPr/>
        </p:nvPicPr>
        <p:blipFill>
          <a:blip r:embed="rId2"/>
          <a:stretch>
            <a:fillRect/>
          </a:stretch>
        </p:blipFill>
        <p:spPr>
          <a:xfrm>
            <a:off x="1307592" y="3429000"/>
            <a:ext cx="1006363" cy="1004350"/>
          </a:xfrm>
          <a:prstGeom prst="rect">
            <a:avLst/>
          </a:prstGeom>
        </p:spPr>
      </p:pic>
      <p:pic>
        <p:nvPicPr>
          <p:cNvPr id="9" name="Picture 8">
            <a:extLst>
              <a:ext uri="{FF2B5EF4-FFF2-40B4-BE49-F238E27FC236}">
                <a16:creationId xmlns:a16="http://schemas.microsoft.com/office/drawing/2014/main" id="{C7286075-2FD6-9546-A960-CBC7F368D039}"/>
              </a:ext>
            </a:extLst>
          </p:cNvPr>
          <p:cNvPicPr>
            <a:picLocks noChangeAspect="1"/>
          </p:cNvPicPr>
          <p:nvPr/>
        </p:nvPicPr>
        <p:blipFill>
          <a:blip r:embed="rId3"/>
          <a:stretch>
            <a:fillRect/>
          </a:stretch>
        </p:blipFill>
        <p:spPr>
          <a:xfrm>
            <a:off x="6461193" y="4612226"/>
            <a:ext cx="1783215" cy="760990"/>
          </a:xfrm>
          <a:prstGeom prst="rect">
            <a:avLst/>
          </a:prstGeom>
        </p:spPr>
      </p:pic>
      <p:pic>
        <p:nvPicPr>
          <p:cNvPr id="3" name="Picture 2">
            <a:extLst>
              <a:ext uri="{FF2B5EF4-FFF2-40B4-BE49-F238E27FC236}">
                <a16:creationId xmlns:a16="http://schemas.microsoft.com/office/drawing/2014/main" id="{0BF2ED5A-7007-DE44-B7D0-4EA43F5856F8}"/>
              </a:ext>
            </a:extLst>
          </p:cNvPr>
          <p:cNvPicPr>
            <a:picLocks noChangeAspect="1"/>
          </p:cNvPicPr>
          <p:nvPr/>
        </p:nvPicPr>
        <p:blipFill>
          <a:blip r:embed="rId4"/>
          <a:stretch>
            <a:fillRect/>
          </a:stretch>
        </p:blipFill>
        <p:spPr>
          <a:xfrm>
            <a:off x="3666976" y="4574213"/>
            <a:ext cx="2489200" cy="762000"/>
          </a:xfrm>
          <a:prstGeom prst="rect">
            <a:avLst/>
          </a:prstGeom>
        </p:spPr>
      </p:pic>
      <p:pic>
        <p:nvPicPr>
          <p:cNvPr id="5" name="Picture 4">
            <a:extLst>
              <a:ext uri="{FF2B5EF4-FFF2-40B4-BE49-F238E27FC236}">
                <a16:creationId xmlns:a16="http://schemas.microsoft.com/office/drawing/2014/main" id="{568C65AB-77AF-0E42-BECE-F3AB4BC55345}"/>
              </a:ext>
            </a:extLst>
          </p:cNvPr>
          <p:cNvPicPr>
            <a:picLocks noChangeAspect="1"/>
          </p:cNvPicPr>
          <p:nvPr/>
        </p:nvPicPr>
        <p:blipFill>
          <a:blip r:embed="rId5"/>
          <a:stretch>
            <a:fillRect/>
          </a:stretch>
        </p:blipFill>
        <p:spPr>
          <a:xfrm>
            <a:off x="2590800" y="3695718"/>
            <a:ext cx="2213787" cy="484266"/>
          </a:xfrm>
          <a:prstGeom prst="rect">
            <a:avLst/>
          </a:prstGeom>
        </p:spPr>
      </p:pic>
      <p:pic>
        <p:nvPicPr>
          <p:cNvPr id="10" name="Picture 9">
            <a:extLst>
              <a:ext uri="{FF2B5EF4-FFF2-40B4-BE49-F238E27FC236}">
                <a16:creationId xmlns:a16="http://schemas.microsoft.com/office/drawing/2014/main" id="{7EC4444D-FEF3-CE47-8368-CAA5297BA5C5}"/>
              </a:ext>
            </a:extLst>
          </p:cNvPr>
          <p:cNvPicPr>
            <a:picLocks noChangeAspect="1"/>
          </p:cNvPicPr>
          <p:nvPr/>
        </p:nvPicPr>
        <p:blipFill>
          <a:blip r:embed="rId6"/>
          <a:stretch>
            <a:fillRect/>
          </a:stretch>
        </p:blipFill>
        <p:spPr>
          <a:xfrm>
            <a:off x="4982225" y="3558838"/>
            <a:ext cx="2141121" cy="635913"/>
          </a:xfrm>
          <a:prstGeom prst="rect">
            <a:avLst/>
          </a:prstGeom>
        </p:spPr>
      </p:pic>
      <p:grpSp>
        <p:nvGrpSpPr>
          <p:cNvPr id="17" name="Group 16">
            <a:extLst>
              <a:ext uri="{FF2B5EF4-FFF2-40B4-BE49-F238E27FC236}">
                <a16:creationId xmlns:a16="http://schemas.microsoft.com/office/drawing/2014/main" id="{522FC267-6185-8C42-8618-3AD80D29FC72}"/>
              </a:ext>
            </a:extLst>
          </p:cNvPr>
          <p:cNvGrpSpPr/>
          <p:nvPr/>
        </p:nvGrpSpPr>
        <p:grpSpPr>
          <a:xfrm>
            <a:off x="2385688" y="5660669"/>
            <a:ext cx="4994624" cy="1036026"/>
            <a:chOff x="2313680" y="5660669"/>
            <a:chExt cx="4994624" cy="1036026"/>
          </a:xfrm>
        </p:grpSpPr>
        <p:sp>
          <p:nvSpPr>
            <p:cNvPr id="11" name="Slide Number Placeholder 3">
              <a:extLst>
                <a:ext uri="{FF2B5EF4-FFF2-40B4-BE49-F238E27FC236}">
                  <a16:creationId xmlns:a16="http://schemas.microsoft.com/office/drawing/2014/main" id="{580E12AB-2722-5647-807F-2A1EAF83B330}"/>
                </a:ext>
              </a:extLst>
            </p:cNvPr>
            <p:cNvSpPr txBox="1">
              <a:spLocks/>
            </p:cNvSpPr>
            <p:nvPr/>
          </p:nvSpPr>
          <p:spPr bwMode="auto">
            <a:xfrm>
              <a:off x="6590456" y="6146338"/>
              <a:ext cx="501824"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800" kern="1200">
                  <a:solidFill>
                    <a:srgbClr val="9D9D9D"/>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a:pPr>
                <a:defRPr/>
              </a:pPr>
              <a:fld id="{A1143ABA-5D6C-4B17-8DA7-BD9888AB37B4}" type="slidenum">
                <a:rPr lang="en-US" smtClean="0"/>
                <a:pPr>
                  <a:defRPr/>
                </a:pPr>
                <a:t>27</a:t>
              </a:fld>
              <a:endParaRPr lang="en-US"/>
            </a:p>
          </p:txBody>
        </p:sp>
        <p:sp>
          <p:nvSpPr>
            <p:cNvPr id="13" name="TextBox 12">
              <a:extLst>
                <a:ext uri="{FF2B5EF4-FFF2-40B4-BE49-F238E27FC236}">
                  <a16:creationId xmlns:a16="http://schemas.microsoft.com/office/drawing/2014/main" id="{7DE876F5-3051-5844-83E5-E8D872AE57BD}"/>
                </a:ext>
              </a:extLst>
            </p:cNvPr>
            <p:cNvSpPr txBox="1"/>
            <p:nvPr/>
          </p:nvSpPr>
          <p:spPr>
            <a:xfrm>
              <a:off x="2617455" y="5930116"/>
              <a:ext cx="2001894" cy="523220"/>
            </a:xfrm>
            <a:prstGeom prst="rect">
              <a:avLst/>
            </a:prstGeom>
            <a:noFill/>
          </p:spPr>
          <p:txBody>
            <a:bodyPr wrap="none" rtlCol="0">
              <a:spAutoFit/>
            </a:bodyPr>
            <a:lstStyle/>
            <a:p>
              <a:pPr algn="ctr"/>
              <a:r>
                <a:rPr lang="en-US" sz="2800" b="1" i="1" dirty="0">
                  <a:solidFill>
                    <a:srgbClr val="00B050"/>
                  </a:solidFill>
                </a:rPr>
                <a:t>Thank You</a:t>
              </a:r>
            </a:p>
          </p:txBody>
        </p:sp>
        <p:sp>
          <p:nvSpPr>
            <p:cNvPr id="14" name="TextBox 3">
              <a:extLst>
                <a:ext uri="{FF2B5EF4-FFF2-40B4-BE49-F238E27FC236}">
                  <a16:creationId xmlns:a16="http://schemas.microsoft.com/office/drawing/2014/main" id="{05FB21E1-2724-8048-9EBA-1A2F005E76A4}"/>
                </a:ext>
              </a:extLst>
            </p:cNvPr>
            <p:cNvSpPr txBox="1">
              <a:spLocks noChangeArrowheads="1"/>
            </p:cNvSpPr>
            <p:nvPr/>
          </p:nvSpPr>
          <p:spPr bwMode="auto">
            <a:xfrm>
              <a:off x="4860306" y="5660669"/>
              <a:ext cx="2447998" cy="548640"/>
            </a:xfrm>
            <a:prstGeom prst="rect">
              <a:avLst/>
            </a:prstGeom>
            <a:solidFill>
              <a:srgbClr val="00BAFF"/>
            </a:solidFill>
            <a:ln w="9525">
              <a:solidFill>
                <a:srgbClr val="0066FF"/>
              </a:solidFill>
              <a:miter lim="800000"/>
              <a:headEnd/>
              <a:tailEnd/>
            </a:ln>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spcBef>
                  <a:spcPts val="0"/>
                </a:spcBef>
                <a:spcAft>
                  <a:spcPts val="0"/>
                </a:spcAft>
                <a:defRPr/>
              </a:pPr>
              <a:r>
                <a:rPr lang="en-US" sz="2000" dirty="0">
                  <a:solidFill>
                    <a:schemeClr val="bg1"/>
                  </a:solidFill>
                  <a:latin typeface="Arial" charset="0"/>
                </a:rPr>
                <a:t>More Information</a:t>
              </a:r>
              <a:endParaRPr lang="en-US" sz="2000" dirty="0">
                <a:solidFill>
                  <a:schemeClr val="bg1"/>
                </a:solidFill>
              </a:endParaRPr>
            </a:p>
          </p:txBody>
        </p:sp>
        <p:sp>
          <p:nvSpPr>
            <p:cNvPr id="15" name="TextBox 3">
              <a:extLst>
                <a:ext uri="{FF2B5EF4-FFF2-40B4-BE49-F238E27FC236}">
                  <a16:creationId xmlns:a16="http://schemas.microsoft.com/office/drawing/2014/main" id="{D182C94A-BBAE-5E4F-8E8D-28A3E5533D1B}"/>
                </a:ext>
              </a:extLst>
            </p:cNvPr>
            <p:cNvSpPr txBox="1">
              <a:spLocks noChangeArrowheads="1"/>
            </p:cNvSpPr>
            <p:nvPr/>
          </p:nvSpPr>
          <p:spPr bwMode="auto">
            <a:xfrm>
              <a:off x="4860306" y="6148055"/>
              <a:ext cx="2447998" cy="548640"/>
            </a:xfrm>
            <a:prstGeom prst="rect">
              <a:avLst/>
            </a:prstGeom>
            <a:solidFill>
              <a:schemeClr val="bg1"/>
            </a:solidFill>
            <a:ln w="9525">
              <a:solidFill>
                <a:srgbClr val="0066FF"/>
              </a:solidFill>
              <a:miter lim="800000"/>
              <a:headEnd/>
              <a:tailEnd/>
            </a:ln>
          </p:spPr>
          <p:txBody>
            <a:bodyPr wrap="square" anchor="ctr" anchorCtr="0">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spcBef>
                  <a:spcPts val="0"/>
                </a:spcBef>
                <a:spcAft>
                  <a:spcPts val="0"/>
                </a:spcAft>
              </a:pPr>
              <a:r>
                <a:rPr lang="en-AU" sz="2000" dirty="0" err="1">
                  <a:solidFill>
                    <a:schemeClr val="bg1">
                      <a:lumMod val="50000"/>
                    </a:schemeClr>
                  </a:solidFill>
                </a:rPr>
                <a:t>deeptimekb.org</a:t>
              </a:r>
              <a:endParaRPr lang="en-AU" sz="2000" dirty="0">
                <a:solidFill>
                  <a:schemeClr val="bg1">
                    <a:lumMod val="50000"/>
                  </a:schemeClr>
                </a:solidFill>
              </a:endParaRPr>
            </a:p>
          </p:txBody>
        </p:sp>
        <p:sp>
          <p:nvSpPr>
            <p:cNvPr id="16" name="TextBox 3">
              <a:extLst>
                <a:ext uri="{FF2B5EF4-FFF2-40B4-BE49-F238E27FC236}">
                  <a16:creationId xmlns:a16="http://schemas.microsoft.com/office/drawing/2014/main" id="{5686D99B-687C-D445-8B32-D107FC672036}"/>
                </a:ext>
              </a:extLst>
            </p:cNvPr>
            <p:cNvSpPr txBox="1">
              <a:spLocks noChangeArrowheads="1"/>
            </p:cNvSpPr>
            <p:nvPr/>
          </p:nvSpPr>
          <p:spPr bwMode="auto">
            <a:xfrm>
              <a:off x="2313680" y="5660669"/>
              <a:ext cx="2546352" cy="1035951"/>
            </a:xfrm>
            <a:prstGeom prst="rect">
              <a:avLst/>
            </a:prstGeom>
            <a:noFill/>
            <a:ln w="9525">
              <a:solidFill>
                <a:srgbClr val="00B050"/>
              </a:solidFill>
              <a:miter lim="800000"/>
              <a:headEnd/>
              <a:tailEnd/>
            </a:ln>
          </p:spPr>
          <p:txBody>
            <a:bodyPr wrap="square">
              <a:no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spcBef>
                  <a:spcPts val="0"/>
                </a:spcBef>
                <a:spcAft>
                  <a:spcPts val="0"/>
                </a:spcAft>
                <a:defRPr/>
              </a:pPr>
              <a:endParaRPr lang="en-US" sz="2000" dirty="0">
                <a:solidFill>
                  <a:schemeClr val="bg1"/>
                </a:solidFill>
              </a:endParaRPr>
            </a:p>
          </p:txBody>
        </p:sp>
      </p:grpSp>
      <p:pic>
        <p:nvPicPr>
          <p:cNvPr id="12" name="Picture 11">
            <a:extLst>
              <a:ext uri="{FF2B5EF4-FFF2-40B4-BE49-F238E27FC236}">
                <a16:creationId xmlns:a16="http://schemas.microsoft.com/office/drawing/2014/main" id="{50115455-FE8E-9843-8A3E-7C8505D0F0C6}"/>
              </a:ext>
            </a:extLst>
          </p:cNvPr>
          <p:cNvPicPr>
            <a:picLocks noChangeAspect="1"/>
          </p:cNvPicPr>
          <p:nvPr/>
        </p:nvPicPr>
        <p:blipFill>
          <a:blip r:embed="rId7"/>
          <a:stretch>
            <a:fillRect/>
          </a:stretch>
        </p:blipFill>
        <p:spPr>
          <a:xfrm>
            <a:off x="1311705" y="4581128"/>
            <a:ext cx="2036159" cy="936104"/>
          </a:xfrm>
          <a:prstGeom prst="rect">
            <a:avLst/>
          </a:prstGeom>
        </p:spPr>
      </p:pic>
      <p:pic>
        <p:nvPicPr>
          <p:cNvPr id="18" name="Picture 17">
            <a:extLst>
              <a:ext uri="{FF2B5EF4-FFF2-40B4-BE49-F238E27FC236}">
                <a16:creationId xmlns:a16="http://schemas.microsoft.com/office/drawing/2014/main" id="{CB8B5CBF-0BBF-9242-B89B-6102B6D456B2}"/>
              </a:ext>
            </a:extLst>
          </p:cNvPr>
          <p:cNvPicPr>
            <a:picLocks noChangeAspect="1"/>
          </p:cNvPicPr>
          <p:nvPr/>
        </p:nvPicPr>
        <p:blipFill>
          <a:blip r:embed="rId8"/>
          <a:stretch>
            <a:fillRect/>
          </a:stretch>
        </p:blipFill>
        <p:spPr>
          <a:xfrm>
            <a:off x="7300984" y="3616447"/>
            <a:ext cx="1087440" cy="554109"/>
          </a:xfrm>
          <a:prstGeom prst="rect">
            <a:avLst/>
          </a:prstGeom>
        </p:spPr>
      </p:pic>
    </p:spTree>
    <p:extLst>
      <p:ext uri="{BB962C8B-B14F-4D97-AF65-F5344CB8AC3E}">
        <p14:creationId xmlns:p14="http://schemas.microsoft.com/office/powerpoint/2010/main" val="2658637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of interest</a:t>
            </a:r>
          </a:p>
        </p:txBody>
      </p:sp>
      <p:sp>
        <p:nvSpPr>
          <p:cNvPr id="3" name="Content Placeholder 2"/>
          <p:cNvSpPr>
            <a:spLocks noGrp="1"/>
          </p:cNvSpPr>
          <p:nvPr>
            <p:ph idx="1"/>
          </p:nvPr>
        </p:nvSpPr>
        <p:spPr/>
        <p:txBody>
          <a:bodyPr/>
          <a:lstStyle/>
          <a:p>
            <a:r>
              <a:rPr lang="en-US" sz="1400" dirty="0"/>
              <a:t>Cox, S.J.D., Richard, S.M., 2005. A formal model for the geologic time scale and global </a:t>
            </a:r>
            <a:r>
              <a:rPr lang="en-US" sz="1400" dirty="0" err="1"/>
              <a:t>stratotype</a:t>
            </a:r>
            <a:r>
              <a:rPr lang="en-US" sz="1400" dirty="0"/>
              <a:t> section and point, compatible with geospatial information transfer standards. Geosphere 1 (3), 119-137.</a:t>
            </a:r>
          </a:p>
          <a:p>
            <a:r>
              <a:rPr lang="en-US" sz="1400" dirty="0"/>
              <a:t>Ma, X., Asch, K., </a:t>
            </a:r>
            <a:r>
              <a:rPr lang="en-US" sz="1400" dirty="0" err="1"/>
              <a:t>Laxton</a:t>
            </a:r>
            <a:r>
              <a:rPr lang="en-US" sz="1400" dirty="0"/>
              <a:t>, J.L., Richard, S.M., </a:t>
            </a:r>
            <a:r>
              <a:rPr lang="en-US" sz="1400" dirty="0" err="1"/>
              <a:t>Asato</a:t>
            </a:r>
            <a:r>
              <a:rPr lang="en-US" sz="1400" dirty="0"/>
              <a:t>, C.G., Carranza, E.J.M., van der Meer, F.D., Wu, C., </a:t>
            </a:r>
            <a:r>
              <a:rPr lang="en-US" sz="1400" dirty="0" err="1"/>
              <a:t>Duclaux</a:t>
            </a:r>
            <a:r>
              <a:rPr lang="en-US" sz="1400" dirty="0"/>
              <a:t>, G., </a:t>
            </a:r>
            <a:r>
              <a:rPr lang="en-US" sz="1400" dirty="0" err="1"/>
              <a:t>Wakita</a:t>
            </a:r>
            <a:r>
              <a:rPr lang="en-US" sz="1400" dirty="0"/>
              <a:t>, K., 2011. Data exchange facilitated. Nature Geoscience 4 (12), 814.</a:t>
            </a:r>
          </a:p>
          <a:p>
            <a:r>
              <a:rPr lang="en-US" sz="1400" dirty="0"/>
              <a:t>Ma, X., Carranza, E.J.M., Wu, C., van der Meer, F.D., Liu, G., 2011. A SKOS-based multilingual thesaurus of geological time scale for interoperability of online geological maps. Computers &amp; Geosciences 37 (10), 1602-1615.</a:t>
            </a:r>
          </a:p>
          <a:p>
            <a:r>
              <a:rPr lang="en-US" sz="1400" dirty="0"/>
              <a:t>Perrin, M., </a:t>
            </a:r>
            <a:r>
              <a:rPr lang="en-US" sz="1400" dirty="0" err="1"/>
              <a:t>Mastella</a:t>
            </a:r>
            <a:r>
              <a:rPr lang="en-US" sz="1400" dirty="0"/>
              <a:t>, L., Morel, O., </a:t>
            </a:r>
            <a:r>
              <a:rPr lang="en-US" sz="1400" dirty="0" err="1"/>
              <a:t>Lorenzatti</a:t>
            </a:r>
            <a:r>
              <a:rPr lang="en-US" sz="1400" dirty="0"/>
              <a:t>, A., 2011. Geological time formalization: an improved formal model for describing time successions and their correlation. Earth Science Informatics 4 (2), 81-96.</a:t>
            </a:r>
          </a:p>
          <a:p>
            <a:r>
              <a:rPr lang="en-US" sz="1400" dirty="0"/>
              <a:t>Ma, X., Carranza, E.J.M., Wu, C., van der Meer, F.D., 2012. Ontology-aided annotation, visualization, and generalization of geological time-scale information from online geological map services. Computers &amp; Geosciences 40, 107-119.</a:t>
            </a:r>
          </a:p>
          <a:p>
            <a:r>
              <a:rPr lang="en-US" sz="1400" dirty="0"/>
              <a:t>Ma, X., Fox, P., 2013. Recent progress on geologic time ontologies and considerations for future works. Earth Science Informatics 6 (1), 31-46.</a:t>
            </a:r>
          </a:p>
          <a:p>
            <a:r>
              <a:rPr lang="en-US" sz="1400" dirty="0"/>
              <a:t>Cox, S.J.D., Richard, S.M., 2014. A geologic timescale ontology and service. Earth Science Informatics. In Press. DOI: 10.1007/s12145-014-0170-6 </a:t>
            </a:r>
          </a:p>
          <a:p>
            <a:r>
              <a:rPr lang="en-US" sz="1400" dirty="0"/>
              <a:t>Wang, C., Ma, X., Chen, J., 2018. Ontology-driven data integration and visualization for exploring regional geologic time and paleontological information, Computers &amp; Geosciences, 115, 12-19. (Open Access) </a:t>
            </a:r>
          </a:p>
          <a:p>
            <a:r>
              <a:rPr lang="en-US" sz="1400" dirty="0"/>
              <a:t>GSSP information source: </a:t>
            </a:r>
            <a:r>
              <a:rPr lang="en-US" sz="1400" dirty="0">
                <a:hlinkClick r:id="rId2"/>
              </a:rPr>
              <a:t>https://engineering.purdue.edu/Stratigraphy/gssp/index.php</a:t>
            </a:r>
            <a:r>
              <a:rPr lang="en-US" sz="1400" dirty="0"/>
              <a:t> </a:t>
            </a:r>
          </a:p>
        </p:txBody>
      </p:sp>
      <p:sp>
        <p:nvSpPr>
          <p:cNvPr id="4" name="Slide Number Placeholder 3"/>
          <p:cNvSpPr>
            <a:spLocks noGrp="1"/>
          </p:cNvSpPr>
          <p:nvPr>
            <p:ph type="sldNum" sz="quarter" idx="10"/>
          </p:nvPr>
        </p:nvSpPr>
        <p:spPr bwMode="auto">
          <a:xfrm>
            <a:off x="7216775" y="6605588"/>
            <a:ext cx="1905000" cy="252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lumMod val="50000"/>
                    <a:lumOff val="50000"/>
                  </a:schemeClr>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a:pPr>
              <a:defRPr/>
            </a:pPr>
            <a:fld id="{EDF6580E-F0F6-4A37-B311-7446A4A32C3B}" type="slidenum">
              <a:rPr lang="en-US" smtClean="0"/>
              <a:pPr>
                <a:defRPr/>
              </a:pPr>
              <a:t>28</a:t>
            </a:fld>
            <a:endParaRPr lang="en-US" dirty="0"/>
          </a:p>
        </p:txBody>
      </p:sp>
    </p:spTree>
    <p:extLst>
      <p:ext uri="{BB962C8B-B14F-4D97-AF65-F5344CB8AC3E}">
        <p14:creationId xmlns:p14="http://schemas.microsoft.com/office/powerpoint/2010/main" val="43930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265A-3F91-3641-A234-472B3C804713}"/>
              </a:ext>
            </a:extLst>
          </p:cNvPr>
          <p:cNvSpPr>
            <a:spLocks noGrp="1"/>
          </p:cNvSpPr>
          <p:nvPr>
            <p:ph type="title"/>
          </p:nvPr>
        </p:nvSpPr>
        <p:spPr/>
        <p:txBody>
          <a:bodyPr/>
          <a:lstStyle/>
          <a:p>
            <a:r>
              <a:rPr lang="en-US" dirty="0"/>
              <a:t>The Origin: 10 years ago</a:t>
            </a:r>
          </a:p>
        </p:txBody>
      </p:sp>
      <p:sp>
        <p:nvSpPr>
          <p:cNvPr id="4" name="Slide Number Placeholder 3">
            <a:extLst>
              <a:ext uri="{FF2B5EF4-FFF2-40B4-BE49-F238E27FC236}">
                <a16:creationId xmlns:a16="http://schemas.microsoft.com/office/drawing/2014/main" id="{A7A59912-D530-8047-984F-0084E1AE2BD9}"/>
              </a:ext>
            </a:extLst>
          </p:cNvPr>
          <p:cNvSpPr>
            <a:spLocks noGrp="1"/>
          </p:cNvSpPr>
          <p:nvPr>
            <p:ph type="sldNum" sz="quarter" idx="12"/>
          </p:nvPr>
        </p:nvSpPr>
        <p:spPr/>
        <p:txBody>
          <a:bodyPr/>
          <a:lstStyle/>
          <a:p>
            <a:pPr>
              <a:defRPr/>
            </a:pPr>
            <a:fld id="{A1143ABA-5D6C-4B17-8DA7-BD9888AB37B4}" type="slidenum">
              <a:rPr lang="en-US" smtClean="0"/>
              <a:pPr>
                <a:defRPr/>
              </a:pPr>
              <a:t>3</a:t>
            </a:fld>
            <a:endParaRPr lang="en-US"/>
          </a:p>
        </p:txBody>
      </p:sp>
      <p:sp>
        <p:nvSpPr>
          <p:cNvPr id="5" name="Rectangle 4">
            <a:extLst>
              <a:ext uri="{FF2B5EF4-FFF2-40B4-BE49-F238E27FC236}">
                <a16:creationId xmlns:a16="http://schemas.microsoft.com/office/drawing/2014/main" id="{58355B4C-29E9-8241-A521-B32714DB12FE}"/>
              </a:ext>
            </a:extLst>
          </p:cNvPr>
          <p:cNvSpPr/>
          <p:nvPr/>
        </p:nvSpPr>
        <p:spPr>
          <a:xfrm>
            <a:off x="797675" y="6004066"/>
            <a:ext cx="7812870" cy="369332"/>
          </a:xfrm>
          <a:prstGeom prst="rect">
            <a:avLst/>
          </a:prstGeom>
        </p:spPr>
        <p:txBody>
          <a:bodyPr wrap="square">
            <a:spAutoFit/>
          </a:bodyPr>
          <a:lstStyle/>
          <a:p>
            <a:pPr algn="ctr"/>
            <a:r>
              <a:rPr lang="en-US" sz="1800" dirty="0">
                <a:solidFill>
                  <a:schemeClr val="tx1">
                    <a:lumMod val="50000"/>
                    <a:lumOff val="50000"/>
                  </a:schemeClr>
                </a:solidFill>
              </a:rPr>
              <a:t>First International Workshop on Geoscience Language, Berlin, 2010</a:t>
            </a:r>
          </a:p>
        </p:txBody>
      </p:sp>
      <p:pic>
        <p:nvPicPr>
          <p:cNvPr id="6" name="Picture 2">
            <a:extLst>
              <a:ext uri="{FF2B5EF4-FFF2-40B4-BE49-F238E27FC236}">
                <a16:creationId xmlns:a16="http://schemas.microsoft.com/office/drawing/2014/main" id="{D9BB4759-8221-8F46-9341-08F548BD0B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24" t="-1" r="3601" b="99"/>
          <a:stretch/>
        </p:blipFill>
        <p:spPr bwMode="auto">
          <a:xfrm>
            <a:off x="73066" y="1677886"/>
            <a:ext cx="9028415" cy="4343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79CB4DFB-E80A-3744-80F7-C41EAFD38B18}"/>
              </a:ext>
            </a:extLst>
          </p:cNvPr>
          <p:cNvSpPr txBox="1"/>
          <p:nvPr/>
        </p:nvSpPr>
        <p:spPr>
          <a:xfrm>
            <a:off x="1266246" y="6402285"/>
            <a:ext cx="6875728" cy="307777"/>
          </a:xfrm>
          <a:prstGeom prst="rect">
            <a:avLst/>
          </a:prstGeom>
          <a:noFill/>
        </p:spPr>
        <p:txBody>
          <a:bodyPr wrap="none" rtlCol="0">
            <a:spAutoFit/>
          </a:bodyPr>
          <a:lstStyle/>
          <a:p>
            <a:r>
              <a:rPr lang="en-US" sz="1400" dirty="0"/>
              <a:t>CGI-IUGS, ICS-IUGS, INSPIRE, </a:t>
            </a:r>
            <a:r>
              <a:rPr lang="en-US" sz="1400" dirty="0" err="1"/>
              <a:t>OneGeology</a:t>
            </a:r>
            <a:r>
              <a:rPr lang="en-US" sz="1400" dirty="0"/>
              <a:t>, CGMW, </a:t>
            </a:r>
            <a:r>
              <a:rPr lang="en-US" sz="1400" dirty="0" err="1"/>
              <a:t>EuroGeoSurveys</a:t>
            </a:r>
            <a:r>
              <a:rPr lang="en-US" sz="1400" dirty="0"/>
              <a:t>, CCOP, …</a:t>
            </a:r>
          </a:p>
        </p:txBody>
      </p:sp>
    </p:spTree>
    <p:extLst>
      <p:ext uri="{BB962C8B-B14F-4D97-AF65-F5344CB8AC3E}">
        <p14:creationId xmlns:p14="http://schemas.microsoft.com/office/powerpoint/2010/main" val="1624599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EE4E-F3DD-694E-94FC-9933E403015B}"/>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FF614998-14AD-4342-AAED-DAF4FA4D6134}"/>
              </a:ext>
            </a:extLst>
          </p:cNvPr>
          <p:cNvSpPr>
            <a:spLocks noGrp="1"/>
          </p:cNvSpPr>
          <p:nvPr>
            <p:ph type="sldNum" sz="quarter" idx="12"/>
          </p:nvPr>
        </p:nvSpPr>
        <p:spPr/>
        <p:txBody>
          <a:bodyPr/>
          <a:lstStyle/>
          <a:p>
            <a:pPr>
              <a:defRPr/>
            </a:pPr>
            <a:fld id="{A1143ABA-5D6C-4B17-8DA7-BD9888AB37B4}" type="slidenum">
              <a:rPr lang="en-US" smtClean="0"/>
              <a:pPr>
                <a:defRPr/>
              </a:pPr>
              <a:t>4</a:t>
            </a:fld>
            <a:endParaRPr lang="en-US"/>
          </a:p>
        </p:txBody>
      </p:sp>
      <p:pic>
        <p:nvPicPr>
          <p:cNvPr id="5" name="Picture 4">
            <a:extLst>
              <a:ext uri="{FF2B5EF4-FFF2-40B4-BE49-F238E27FC236}">
                <a16:creationId xmlns:a16="http://schemas.microsoft.com/office/drawing/2014/main" id="{C6DF5442-8DD3-8D41-B551-989A1BAF04D5}"/>
              </a:ext>
            </a:extLst>
          </p:cNvPr>
          <p:cNvPicPr>
            <a:picLocks noChangeAspect="1"/>
          </p:cNvPicPr>
          <p:nvPr/>
        </p:nvPicPr>
        <p:blipFill>
          <a:blip r:embed="rId2"/>
          <a:stretch>
            <a:fillRect/>
          </a:stretch>
        </p:blipFill>
        <p:spPr>
          <a:xfrm>
            <a:off x="-324544" y="-260648"/>
            <a:ext cx="7871498" cy="6858000"/>
          </a:xfrm>
          <a:prstGeom prst="rect">
            <a:avLst/>
          </a:prstGeom>
        </p:spPr>
      </p:pic>
      <p:sp>
        <p:nvSpPr>
          <p:cNvPr id="6" name="Oval 5">
            <a:extLst>
              <a:ext uri="{FF2B5EF4-FFF2-40B4-BE49-F238E27FC236}">
                <a16:creationId xmlns:a16="http://schemas.microsoft.com/office/drawing/2014/main" id="{B1871AB4-E9DF-FB45-BFD4-B344ACDA1627}"/>
              </a:ext>
            </a:extLst>
          </p:cNvPr>
          <p:cNvSpPr/>
          <p:nvPr/>
        </p:nvSpPr>
        <p:spPr bwMode="auto">
          <a:xfrm>
            <a:off x="1597046" y="4725144"/>
            <a:ext cx="2398890" cy="36004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pic>
        <p:nvPicPr>
          <p:cNvPr id="7" name="Picture 6">
            <a:extLst>
              <a:ext uri="{FF2B5EF4-FFF2-40B4-BE49-F238E27FC236}">
                <a16:creationId xmlns:a16="http://schemas.microsoft.com/office/drawing/2014/main" id="{50E7C3C7-E392-B144-8E61-DB49B59BD94E}"/>
              </a:ext>
            </a:extLst>
          </p:cNvPr>
          <p:cNvPicPr>
            <a:picLocks noChangeAspect="1"/>
          </p:cNvPicPr>
          <p:nvPr/>
        </p:nvPicPr>
        <p:blipFill>
          <a:blip r:embed="rId3"/>
          <a:stretch>
            <a:fillRect/>
          </a:stretch>
        </p:blipFill>
        <p:spPr>
          <a:xfrm>
            <a:off x="1597046" y="1000666"/>
            <a:ext cx="7439450" cy="3278401"/>
          </a:xfrm>
          <a:prstGeom prst="rect">
            <a:avLst/>
          </a:prstGeom>
          <a:effectLst>
            <a:outerShdw blurRad="63500" sx="102000" sy="102000" algn="ctr" rotWithShape="0">
              <a:prstClr val="black">
                <a:alpha val="40000"/>
              </a:prstClr>
            </a:outerShdw>
          </a:effectLst>
        </p:spPr>
      </p:pic>
      <p:sp>
        <p:nvSpPr>
          <p:cNvPr id="8" name="Oval 7">
            <a:extLst>
              <a:ext uri="{FF2B5EF4-FFF2-40B4-BE49-F238E27FC236}">
                <a16:creationId xmlns:a16="http://schemas.microsoft.com/office/drawing/2014/main" id="{87F4F6BA-0F65-F74B-B22C-06DBD1F88A72}"/>
              </a:ext>
            </a:extLst>
          </p:cNvPr>
          <p:cNvSpPr/>
          <p:nvPr/>
        </p:nvSpPr>
        <p:spPr bwMode="auto">
          <a:xfrm>
            <a:off x="6228184" y="1724118"/>
            <a:ext cx="1656184" cy="33673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96412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6192-55E7-7C4F-8BEF-CC11680CA107}"/>
              </a:ext>
            </a:extLst>
          </p:cNvPr>
          <p:cNvSpPr>
            <a:spLocks noGrp="1"/>
          </p:cNvSpPr>
          <p:nvPr>
            <p:ph type="title"/>
          </p:nvPr>
        </p:nvSpPr>
        <p:spPr/>
        <p:txBody>
          <a:bodyPr/>
          <a:lstStyle/>
          <a:p>
            <a:r>
              <a:rPr lang="en-US" dirty="0"/>
              <a:t>Deep time knowledge graph</a:t>
            </a:r>
          </a:p>
        </p:txBody>
      </p:sp>
      <p:sp>
        <p:nvSpPr>
          <p:cNvPr id="3" name="Content Placeholder 2">
            <a:extLst>
              <a:ext uri="{FF2B5EF4-FFF2-40B4-BE49-F238E27FC236}">
                <a16:creationId xmlns:a16="http://schemas.microsoft.com/office/drawing/2014/main" id="{F881574C-6470-A545-809C-AB3DDA1119D8}"/>
              </a:ext>
            </a:extLst>
          </p:cNvPr>
          <p:cNvSpPr>
            <a:spLocks noGrp="1"/>
          </p:cNvSpPr>
          <p:nvPr>
            <p:ph idx="1"/>
          </p:nvPr>
        </p:nvSpPr>
        <p:spPr/>
        <p:txBody>
          <a:bodyPr/>
          <a:lstStyle/>
          <a:p>
            <a:r>
              <a:rPr lang="en-US" sz="2400" dirty="0" err="1"/>
              <a:t>TBox</a:t>
            </a:r>
            <a:r>
              <a:rPr lang="en-US" sz="2400" dirty="0"/>
              <a:t> + </a:t>
            </a:r>
            <a:r>
              <a:rPr lang="en-US" sz="2400" dirty="0" err="1"/>
              <a:t>Abox</a:t>
            </a:r>
            <a:endParaRPr lang="en-US" sz="2400" dirty="0"/>
          </a:p>
          <a:p>
            <a:pPr lvl="1"/>
            <a:r>
              <a:rPr lang="en-US" sz="2000" dirty="0" err="1"/>
              <a:t>TBox</a:t>
            </a:r>
            <a:r>
              <a:rPr lang="en-US" sz="2000" dirty="0"/>
              <a:t>: a list of classes and properties </a:t>
            </a:r>
          </a:p>
          <a:p>
            <a:pPr lvl="1"/>
            <a:r>
              <a:rPr lang="en-US" sz="2000" dirty="0" err="1"/>
              <a:t>ABox</a:t>
            </a:r>
            <a:r>
              <a:rPr lang="en-US" sz="2000" dirty="0"/>
              <a:t>: a list of instances of those classes</a:t>
            </a:r>
          </a:p>
          <a:p>
            <a:pPr lvl="1"/>
            <a:endParaRPr lang="en-US" sz="2000" dirty="0"/>
          </a:p>
          <a:p>
            <a:r>
              <a:rPr lang="en-US" sz="2400" dirty="0"/>
              <a:t>Existing work</a:t>
            </a:r>
          </a:p>
          <a:p>
            <a:pPr lvl="1"/>
            <a:r>
              <a:rPr lang="en-US" sz="2000" dirty="0"/>
              <a:t>Two key classes in deep time: </a:t>
            </a:r>
            <a:r>
              <a:rPr lang="en-US" sz="2000" dirty="0">
                <a:solidFill>
                  <a:srgbClr val="0066FF"/>
                </a:solidFill>
              </a:rPr>
              <a:t>instant</a:t>
            </a:r>
            <a:r>
              <a:rPr lang="en-US" sz="2000" dirty="0"/>
              <a:t> (i.e., a point in time) and </a:t>
            </a:r>
            <a:r>
              <a:rPr lang="en-US" sz="2000" dirty="0">
                <a:solidFill>
                  <a:srgbClr val="0066FF"/>
                </a:solidFill>
              </a:rPr>
              <a:t>interval</a:t>
            </a:r>
            <a:r>
              <a:rPr lang="en-US" sz="2000" dirty="0"/>
              <a:t> (i.e., a period of time) (Cox and Richard, 2005)</a:t>
            </a:r>
          </a:p>
          <a:p>
            <a:pPr lvl="1"/>
            <a:r>
              <a:rPr lang="en-US" sz="2000" dirty="0"/>
              <a:t>Cox and Richard have created ontologies, vocabularies and services for geologic time scales</a:t>
            </a:r>
          </a:p>
          <a:p>
            <a:pPr lvl="2"/>
            <a:r>
              <a:rPr lang="en-US" sz="1800" dirty="0">
                <a:hlinkClick r:id="rId2"/>
              </a:rPr>
              <a:t>http://resource.geosciml.org</a:t>
            </a:r>
            <a:r>
              <a:rPr lang="en-US" sz="1800" dirty="0"/>
              <a:t> </a:t>
            </a:r>
          </a:p>
          <a:p>
            <a:pPr lvl="1"/>
            <a:r>
              <a:rPr lang="en-US" sz="2000" dirty="0"/>
              <a:t>Very recently, </a:t>
            </a:r>
            <a:r>
              <a:rPr lang="en-US" sz="2000" dirty="0">
                <a:solidFill>
                  <a:srgbClr val="0066FF"/>
                </a:solidFill>
              </a:rPr>
              <a:t>W3C-OGC</a:t>
            </a:r>
            <a:r>
              <a:rPr lang="en-US" sz="2000" dirty="0"/>
              <a:t> </a:t>
            </a:r>
            <a:r>
              <a:rPr lang="en-US" sz="2000" dirty="0">
                <a:solidFill>
                  <a:srgbClr val="0066FF"/>
                </a:solidFill>
              </a:rPr>
              <a:t>Time Ontology </a:t>
            </a:r>
            <a:r>
              <a:rPr lang="en-US" sz="2000" dirty="0"/>
              <a:t>has been incorporated into the deep time knowledge graph (Cox, 2016) </a:t>
            </a:r>
          </a:p>
        </p:txBody>
      </p:sp>
      <p:sp>
        <p:nvSpPr>
          <p:cNvPr id="4" name="Slide Number Placeholder 3">
            <a:extLst>
              <a:ext uri="{FF2B5EF4-FFF2-40B4-BE49-F238E27FC236}">
                <a16:creationId xmlns:a16="http://schemas.microsoft.com/office/drawing/2014/main" id="{36251820-9900-9B4B-8F0D-213D5DD532F0}"/>
              </a:ext>
            </a:extLst>
          </p:cNvPr>
          <p:cNvSpPr>
            <a:spLocks noGrp="1"/>
          </p:cNvSpPr>
          <p:nvPr>
            <p:ph type="sldNum" sz="quarter" idx="12"/>
          </p:nvPr>
        </p:nvSpPr>
        <p:spPr/>
        <p:txBody>
          <a:bodyPr/>
          <a:lstStyle/>
          <a:p>
            <a:pPr>
              <a:defRPr/>
            </a:pPr>
            <a:fld id="{A1143ABA-5D6C-4B17-8DA7-BD9888AB37B4}" type="slidenum">
              <a:rPr lang="en-US" smtClean="0"/>
              <a:pPr>
                <a:defRPr/>
              </a:pPr>
              <a:t>5</a:t>
            </a:fld>
            <a:endParaRPr lang="en-US"/>
          </a:p>
        </p:txBody>
      </p:sp>
    </p:spTree>
    <p:extLst>
      <p:ext uri="{BB962C8B-B14F-4D97-AF65-F5344CB8AC3E}">
        <p14:creationId xmlns:p14="http://schemas.microsoft.com/office/powerpoint/2010/main" val="2450120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concepts </a:t>
            </a:r>
          </a:p>
        </p:txBody>
      </p:sp>
      <p:sp>
        <p:nvSpPr>
          <p:cNvPr id="3" name="Content Placeholder 2"/>
          <p:cNvSpPr>
            <a:spLocks noGrp="1"/>
          </p:cNvSpPr>
          <p:nvPr>
            <p:ph idx="1"/>
          </p:nvPr>
        </p:nvSpPr>
        <p:spPr/>
        <p:txBody>
          <a:bodyPr/>
          <a:lstStyle/>
          <a:p>
            <a:r>
              <a:rPr lang="en-US" sz="2400" b="1" dirty="0">
                <a:solidFill>
                  <a:srgbClr val="0066CC"/>
                </a:solidFill>
              </a:rPr>
              <a:t>Interval (Unit )</a:t>
            </a:r>
            <a:r>
              <a:rPr lang="en-US" sz="2400" dirty="0"/>
              <a:t>: a period of time between two events</a:t>
            </a:r>
          </a:p>
          <a:p>
            <a:r>
              <a:rPr lang="en-US" sz="2400" b="1" dirty="0">
                <a:solidFill>
                  <a:srgbClr val="0066CC"/>
                </a:solidFill>
              </a:rPr>
              <a:t>Instant (Boundary)</a:t>
            </a:r>
            <a:r>
              <a:rPr lang="en-US" sz="2400" dirty="0"/>
              <a:t>: a particular point in time</a:t>
            </a:r>
          </a:p>
          <a:p>
            <a:pPr lvl="1"/>
            <a:endParaRPr lang="en-US" sz="2000" dirty="0"/>
          </a:p>
        </p:txBody>
      </p:sp>
      <p:sp>
        <p:nvSpPr>
          <p:cNvPr id="4" name="Slide Number Placeholder 3"/>
          <p:cNvSpPr>
            <a:spLocks noGrp="1"/>
          </p:cNvSpPr>
          <p:nvPr>
            <p:ph type="sldNum" sz="quarter" idx="10"/>
          </p:nvPr>
        </p:nvSpPr>
        <p:spPr bwMode="auto">
          <a:xfrm>
            <a:off x="7216775" y="6453336"/>
            <a:ext cx="1905000" cy="404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lumMod val="50000"/>
                    <a:lumOff val="50000"/>
                  </a:schemeClr>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a:pPr>
              <a:defRPr/>
            </a:pPr>
            <a:fld id="{EDF6580E-F0F6-4A37-B311-7446A4A32C3B}" type="slidenum">
              <a:rPr lang="en-US" sz="1800" smtClean="0"/>
              <a:pPr>
                <a:defRPr/>
              </a:pPr>
              <a:t>6</a:t>
            </a:fld>
            <a:endParaRPr lang="en-US" sz="1800" dirty="0"/>
          </a:p>
        </p:txBody>
      </p:sp>
      <p:pic>
        <p:nvPicPr>
          <p:cNvPr id="5" name="Picture 2" descr="http://stratigraphy.org/ICSchart/ChronostratChart2014-02.jpg"/>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39552" y="2647634"/>
            <a:ext cx="4536504" cy="4006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76056" y="3989205"/>
            <a:ext cx="3672408" cy="1323439"/>
          </a:xfrm>
          <a:prstGeom prst="rect">
            <a:avLst/>
          </a:prstGeom>
          <a:noFill/>
        </p:spPr>
        <p:txBody>
          <a:bodyPr wrap="square" rtlCol="0">
            <a:spAutoFit/>
          </a:bodyPr>
          <a:lstStyle/>
          <a:p>
            <a:r>
              <a:rPr lang="en-US" sz="2000" dirty="0">
                <a:solidFill>
                  <a:srgbClr val="0070C0"/>
                </a:solidFill>
              </a:rPr>
              <a:t>We can see Jurassic as an </a:t>
            </a:r>
            <a:r>
              <a:rPr lang="en-US" sz="2000" b="1" dirty="0">
                <a:solidFill>
                  <a:srgbClr val="0070C0"/>
                </a:solidFill>
              </a:rPr>
              <a:t>Interval</a:t>
            </a:r>
            <a:r>
              <a:rPr lang="en-US" sz="2000" dirty="0">
                <a:solidFill>
                  <a:srgbClr val="0070C0"/>
                </a:solidFill>
              </a:rPr>
              <a:t> and its start and end time (base and top boundary) each as an </a:t>
            </a:r>
            <a:r>
              <a:rPr lang="en-US" sz="2000" b="1" dirty="0">
                <a:solidFill>
                  <a:srgbClr val="0070C0"/>
                </a:solidFill>
              </a:rPr>
              <a:t>Instant  </a:t>
            </a:r>
          </a:p>
        </p:txBody>
      </p:sp>
      <p:sp>
        <p:nvSpPr>
          <p:cNvPr id="7" name="Rectangle 6"/>
          <p:cNvSpPr/>
          <p:nvPr/>
        </p:nvSpPr>
        <p:spPr bwMode="auto">
          <a:xfrm>
            <a:off x="1043608" y="3698178"/>
            <a:ext cx="360040" cy="2937184"/>
          </a:xfrm>
          <a:prstGeom prst="rect">
            <a:avLst/>
          </a:prstGeom>
          <a:noFill/>
          <a:ln w="762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9" name="Straight Connector 8"/>
          <p:cNvCxnSpPr/>
          <p:nvPr/>
        </p:nvCxnSpPr>
        <p:spPr bwMode="auto">
          <a:xfrm>
            <a:off x="1547664" y="3717032"/>
            <a:ext cx="3168352" cy="0"/>
          </a:xfrm>
          <a:prstGeom prst="line">
            <a:avLst/>
          </a:prstGeom>
          <a:solidFill>
            <a:schemeClr val="accent1"/>
          </a:solidFill>
          <a:ln w="76200" cap="flat" cmpd="sng" algn="ctr">
            <a:solidFill>
              <a:srgbClr val="FF0000"/>
            </a:solidFill>
            <a:prstDash val="sysDash"/>
            <a:round/>
            <a:headEnd type="none" w="med" len="med"/>
            <a:tailEnd type="none" w="med" len="med"/>
          </a:ln>
          <a:effectLst/>
        </p:spPr>
      </p:cxnSp>
      <p:cxnSp>
        <p:nvCxnSpPr>
          <p:cNvPr id="11" name="Straight Connector 10"/>
          <p:cNvCxnSpPr/>
          <p:nvPr/>
        </p:nvCxnSpPr>
        <p:spPr bwMode="auto">
          <a:xfrm>
            <a:off x="1547664" y="6597352"/>
            <a:ext cx="2952328" cy="0"/>
          </a:xfrm>
          <a:prstGeom prst="line">
            <a:avLst/>
          </a:prstGeom>
          <a:solidFill>
            <a:schemeClr val="accent1"/>
          </a:solidFill>
          <a:ln w="76200" cap="flat" cmpd="sng" algn="ctr">
            <a:solidFill>
              <a:srgbClr val="FF0000"/>
            </a:solidFill>
            <a:prstDash val="sysDash"/>
            <a:round/>
            <a:headEnd type="none" w="med" len="med"/>
            <a:tailEnd type="none" w="med" len="med"/>
          </a:ln>
          <a:effectLst/>
        </p:spPr>
      </p:cxnSp>
    </p:spTree>
    <p:extLst>
      <p:ext uri="{BB962C8B-B14F-4D97-AF65-F5344CB8AC3E}">
        <p14:creationId xmlns:p14="http://schemas.microsoft.com/office/powerpoint/2010/main" val="3478204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ordinal hierarchical structure</a:t>
            </a:r>
          </a:p>
        </p:txBody>
      </p:sp>
      <p:sp>
        <p:nvSpPr>
          <p:cNvPr id="5" name="Rectangle 4"/>
          <p:cNvSpPr/>
          <p:nvPr/>
        </p:nvSpPr>
        <p:spPr>
          <a:xfrm rot="16200000">
            <a:off x="6349204" y="3884044"/>
            <a:ext cx="1433308" cy="523220"/>
          </a:xfrm>
          <a:prstGeom prst="rect">
            <a:avLst/>
          </a:prstGeom>
        </p:spPr>
        <p:txBody>
          <a:bodyPr wrap="square">
            <a:spAutoFit/>
          </a:bodyPr>
          <a:lstStyle/>
          <a:p>
            <a:r>
              <a:rPr lang="en-US" sz="2800" b="1" dirty="0">
                <a:solidFill>
                  <a:schemeClr val="tx1">
                    <a:lumMod val="95000"/>
                    <a:lumOff val="5000"/>
                  </a:schemeClr>
                </a:solidFill>
              </a:rPr>
              <a:t>ordinal </a:t>
            </a:r>
          </a:p>
        </p:txBody>
      </p:sp>
      <p:pic>
        <p:nvPicPr>
          <p:cNvPr id="18" name="Picture 2" descr="http://stratigraphy.org/ICSchart/ChronostratChart2014-02.jpg"/>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2411760" y="1700808"/>
            <a:ext cx="4536504" cy="400658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242655" y="5805264"/>
            <a:ext cx="2202847" cy="523220"/>
          </a:xfrm>
          <a:prstGeom prst="rect">
            <a:avLst/>
          </a:prstGeom>
        </p:spPr>
        <p:txBody>
          <a:bodyPr wrap="none">
            <a:spAutoFit/>
          </a:bodyPr>
          <a:lstStyle/>
          <a:p>
            <a:r>
              <a:rPr lang="en-US" sz="2800" b="1" dirty="0">
                <a:solidFill>
                  <a:schemeClr val="tx1">
                    <a:lumMod val="95000"/>
                    <a:lumOff val="5000"/>
                  </a:schemeClr>
                </a:solidFill>
              </a:rPr>
              <a:t>hierarchical</a:t>
            </a:r>
            <a:endParaRPr lang="en-US" dirty="0">
              <a:solidFill>
                <a:schemeClr val="tx1">
                  <a:lumMod val="95000"/>
                  <a:lumOff val="5000"/>
                </a:schemeClr>
              </a:solidFill>
            </a:endParaRPr>
          </a:p>
        </p:txBody>
      </p:sp>
      <p:cxnSp>
        <p:nvCxnSpPr>
          <p:cNvPr id="21" name="Straight Arrow Connector 20"/>
          <p:cNvCxnSpPr>
            <a:stCxn id="5" idx="3"/>
          </p:cNvCxnSpPr>
          <p:nvPr/>
        </p:nvCxnSpPr>
        <p:spPr bwMode="auto">
          <a:xfrm flipV="1">
            <a:off x="7065858" y="2492896"/>
            <a:ext cx="0" cy="936104"/>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22" name="Straight Arrow Connector 21"/>
          <p:cNvCxnSpPr>
            <a:stCxn id="5" idx="1"/>
          </p:cNvCxnSpPr>
          <p:nvPr/>
        </p:nvCxnSpPr>
        <p:spPr bwMode="auto">
          <a:xfrm>
            <a:off x="7065858" y="4862308"/>
            <a:ext cx="0" cy="87094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28" name="Straight Arrow Connector 27"/>
          <p:cNvCxnSpPr>
            <a:stCxn id="19" idx="3"/>
          </p:cNvCxnSpPr>
          <p:nvPr/>
        </p:nvCxnSpPr>
        <p:spPr bwMode="auto">
          <a:xfrm>
            <a:off x="5445502" y="6066874"/>
            <a:ext cx="854690"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32" name="Straight Arrow Connector 31"/>
          <p:cNvCxnSpPr>
            <a:stCxn id="19" idx="1"/>
          </p:cNvCxnSpPr>
          <p:nvPr/>
        </p:nvCxnSpPr>
        <p:spPr bwMode="auto">
          <a:xfrm flipH="1">
            <a:off x="2267744" y="6066874"/>
            <a:ext cx="974911"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1" name="Slide Number Placeholder 3">
            <a:extLst>
              <a:ext uri="{FF2B5EF4-FFF2-40B4-BE49-F238E27FC236}">
                <a16:creationId xmlns:a16="http://schemas.microsoft.com/office/drawing/2014/main" id="{DEAD5DD3-C269-BC41-A7B8-9539D8A499B2}"/>
              </a:ext>
            </a:extLst>
          </p:cNvPr>
          <p:cNvSpPr txBox="1">
            <a:spLocks/>
          </p:cNvSpPr>
          <p:nvPr/>
        </p:nvSpPr>
        <p:spPr bwMode="auto">
          <a:xfrm>
            <a:off x="7216775" y="6453336"/>
            <a:ext cx="1905000" cy="404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lumMod val="50000"/>
                    <a:lumOff val="50000"/>
                  </a:schemeClr>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a:pPr>
              <a:defRPr/>
            </a:pPr>
            <a:fld id="{EDF6580E-F0F6-4A37-B311-7446A4A32C3B}" type="slidenum">
              <a:rPr lang="en-US" sz="1800" smtClean="0"/>
              <a:pPr>
                <a:defRPr/>
              </a:pPr>
              <a:t>7</a:t>
            </a:fld>
            <a:endParaRPr lang="en-US" sz="1800" dirty="0"/>
          </a:p>
        </p:txBody>
      </p:sp>
    </p:spTree>
    <p:extLst>
      <p:ext uri="{BB962C8B-B14F-4D97-AF65-F5344CB8AC3E}">
        <p14:creationId xmlns:p14="http://schemas.microsoft.com/office/powerpoint/2010/main" val="3199109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D69E-B74D-884C-BE9F-16F2876F320A}"/>
              </a:ext>
            </a:extLst>
          </p:cNvPr>
          <p:cNvSpPr>
            <a:spLocks noGrp="1"/>
          </p:cNvSpPr>
          <p:nvPr>
            <p:ph type="title"/>
          </p:nvPr>
        </p:nvSpPr>
        <p:spPr>
          <a:xfrm>
            <a:off x="2339752" y="0"/>
            <a:ext cx="6804248" cy="1143000"/>
          </a:xfrm>
        </p:spPr>
        <p:txBody>
          <a:bodyPr/>
          <a:lstStyle/>
          <a:p>
            <a:r>
              <a:rPr lang="en-US" altLang="en-US" sz="2400" dirty="0">
                <a:solidFill>
                  <a:schemeClr val="tx1"/>
                </a:solidFill>
                <a:latin typeface="Arial" panose="020B0604020202020204" pitchFamily="34" charset="0"/>
                <a:ea typeface="Times New Roman" panose="02020603050405020304" pitchFamily="18" charset="0"/>
              </a:rPr>
              <a:t>Core ontologies in the existing deep time knowledge graph </a:t>
            </a:r>
            <a:br>
              <a:rPr lang="en-US" altLang="en-US" sz="2400" dirty="0">
                <a:solidFill>
                  <a:schemeClr val="tx1"/>
                </a:solidFill>
                <a:latin typeface="Arial" panose="020B0604020202020204" pitchFamily="34" charset="0"/>
                <a:ea typeface="Times New Roman" panose="02020603050405020304" pitchFamily="18" charset="0"/>
              </a:rPr>
            </a:br>
            <a:r>
              <a:rPr lang="en-US" altLang="en-US" sz="2400" dirty="0">
                <a:solidFill>
                  <a:schemeClr val="tx1"/>
                </a:solidFill>
                <a:latin typeface="Arial" panose="020B0604020202020204" pitchFamily="34" charset="0"/>
                <a:ea typeface="Times New Roman" panose="02020603050405020304" pitchFamily="18" charset="0"/>
              </a:rPr>
              <a:t>(Cox and Richard, 2015; Cox, 2016)</a:t>
            </a:r>
            <a:endParaRPr lang="en-US" sz="2400" dirty="0"/>
          </a:p>
        </p:txBody>
      </p:sp>
      <p:sp>
        <p:nvSpPr>
          <p:cNvPr id="4" name="Slide Number Placeholder 3">
            <a:extLst>
              <a:ext uri="{FF2B5EF4-FFF2-40B4-BE49-F238E27FC236}">
                <a16:creationId xmlns:a16="http://schemas.microsoft.com/office/drawing/2014/main" id="{51AD047C-FC9E-5543-A8C7-585A73F57057}"/>
              </a:ext>
            </a:extLst>
          </p:cNvPr>
          <p:cNvSpPr>
            <a:spLocks noGrp="1"/>
          </p:cNvSpPr>
          <p:nvPr>
            <p:ph type="sldNum" sz="quarter" idx="12"/>
          </p:nvPr>
        </p:nvSpPr>
        <p:spPr/>
        <p:txBody>
          <a:bodyPr/>
          <a:lstStyle/>
          <a:p>
            <a:pPr>
              <a:defRPr/>
            </a:pPr>
            <a:fld id="{A1143ABA-5D6C-4B17-8DA7-BD9888AB37B4}" type="slidenum">
              <a:rPr lang="en-US" smtClean="0"/>
              <a:pPr>
                <a:defRPr/>
              </a:pPr>
              <a:t>8</a:t>
            </a:fld>
            <a:endParaRPr lang="en-US"/>
          </a:p>
        </p:txBody>
      </p:sp>
      <p:graphicFrame>
        <p:nvGraphicFramePr>
          <p:cNvPr id="5" name="Table 4">
            <a:extLst>
              <a:ext uri="{FF2B5EF4-FFF2-40B4-BE49-F238E27FC236}">
                <a16:creationId xmlns:a16="http://schemas.microsoft.com/office/drawing/2014/main" id="{4C264AD6-D078-3C43-9228-9DAAC329EC75}"/>
              </a:ext>
            </a:extLst>
          </p:cNvPr>
          <p:cNvGraphicFramePr>
            <a:graphicFrameLocks noGrp="1"/>
          </p:cNvGraphicFramePr>
          <p:nvPr>
            <p:extLst>
              <p:ext uri="{D42A27DB-BD31-4B8C-83A1-F6EECF244321}">
                <p14:modId xmlns:p14="http://schemas.microsoft.com/office/powerpoint/2010/main" val="2721085607"/>
              </p:ext>
            </p:extLst>
          </p:nvPr>
        </p:nvGraphicFramePr>
        <p:xfrm>
          <a:off x="288640" y="1484784"/>
          <a:ext cx="8496944" cy="5028728"/>
        </p:xfrm>
        <a:graphic>
          <a:graphicData uri="http://schemas.openxmlformats.org/drawingml/2006/table">
            <a:tbl>
              <a:tblPr firstRow="1" firstCol="1" bandRow="1">
                <a:tableStyleId>{5C22544A-7EE6-4342-B048-85BDC9FD1C3A}</a:tableStyleId>
              </a:tblPr>
              <a:tblGrid>
                <a:gridCol w="907930">
                  <a:extLst>
                    <a:ext uri="{9D8B030D-6E8A-4147-A177-3AD203B41FA5}">
                      <a16:colId xmlns:a16="http://schemas.microsoft.com/office/drawing/2014/main" val="2218229726"/>
                    </a:ext>
                  </a:extLst>
                </a:gridCol>
                <a:gridCol w="3556566">
                  <a:extLst>
                    <a:ext uri="{9D8B030D-6E8A-4147-A177-3AD203B41FA5}">
                      <a16:colId xmlns:a16="http://schemas.microsoft.com/office/drawing/2014/main" val="1816272951"/>
                    </a:ext>
                  </a:extLst>
                </a:gridCol>
                <a:gridCol w="4032448">
                  <a:extLst>
                    <a:ext uri="{9D8B030D-6E8A-4147-A177-3AD203B41FA5}">
                      <a16:colId xmlns:a16="http://schemas.microsoft.com/office/drawing/2014/main" val="3602140670"/>
                    </a:ext>
                  </a:extLst>
                </a:gridCol>
              </a:tblGrid>
              <a:tr h="334808">
                <a:tc>
                  <a:txBody>
                    <a:bodyPr/>
                    <a:lstStyle/>
                    <a:p>
                      <a:pPr marL="0" marR="0" algn="l">
                        <a:spcBef>
                          <a:spcPts val="0"/>
                        </a:spcBef>
                        <a:spcAft>
                          <a:spcPts val="0"/>
                        </a:spcAft>
                      </a:pPr>
                      <a:r>
                        <a:rPr lang="en-US" sz="1400" dirty="0">
                          <a:solidFill>
                            <a:schemeClr val="tx1"/>
                          </a:solidFill>
                          <a:effectLst/>
                        </a:rPr>
                        <a:t>Prefix</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dirty="0">
                          <a:solidFill>
                            <a:schemeClr val="tx1"/>
                          </a:solidFill>
                          <a:effectLst/>
                        </a:rPr>
                        <a:t>Namespace</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Role in the deep time knowledge graph</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4545579"/>
                  </a:ext>
                </a:extLst>
              </a:tr>
              <a:tr h="0">
                <a:tc>
                  <a:txBody>
                    <a:bodyPr/>
                    <a:lstStyle/>
                    <a:p>
                      <a:pPr marL="0" marR="0" algn="l">
                        <a:spcBef>
                          <a:spcPts val="0"/>
                        </a:spcBef>
                        <a:spcAft>
                          <a:spcPts val="0"/>
                        </a:spcAft>
                      </a:pPr>
                      <a:r>
                        <a:rPr lang="en-US" sz="1400">
                          <a:solidFill>
                            <a:schemeClr val="tx1"/>
                          </a:solidFill>
                          <a:effectLst/>
                        </a:rPr>
                        <a:t>dc</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dirty="0">
                          <a:solidFill>
                            <a:schemeClr val="tx1"/>
                          </a:solidFill>
                          <a:effectLst/>
                        </a:rPr>
                        <a:t>&lt;http://</a:t>
                      </a:r>
                      <a:r>
                        <a:rPr lang="en-US" sz="1400" dirty="0" err="1">
                          <a:solidFill>
                            <a:schemeClr val="tx1"/>
                          </a:solidFill>
                          <a:effectLst/>
                        </a:rPr>
                        <a:t>purl.org</a:t>
                      </a:r>
                      <a:r>
                        <a:rPr lang="en-US" sz="1400" dirty="0">
                          <a:solidFill>
                            <a:schemeClr val="tx1"/>
                          </a:solidFill>
                          <a:effectLst/>
                        </a:rPr>
                        <a:t>/dc/elements/1.1/&gt;</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Specify metadata of vocabulary schemes and concepts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3276458"/>
                  </a:ext>
                </a:extLst>
              </a:tr>
              <a:tr h="0">
                <a:tc>
                  <a:txBody>
                    <a:bodyPr/>
                    <a:lstStyle/>
                    <a:p>
                      <a:pPr marL="0" marR="0" algn="l">
                        <a:spcBef>
                          <a:spcPts val="0"/>
                        </a:spcBef>
                        <a:spcAft>
                          <a:spcPts val="0"/>
                        </a:spcAft>
                      </a:pPr>
                      <a:r>
                        <a:rPr lang="en-US" sz="1400">
                          <a:solidFill>
                            <a:schemeClr val="tx1"/>
                          </a:solidFill>
                          <a:effectLst/>
                        </a:rPr>
                        <a:t>dcterms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dirty="0">
                          <a:solidFill>
                            <a:schemeClr val="tx1"/>
                          </a:solidFill>
                          <a:effectLst/>
                        </a:rPr>
                        <a:t>&lt;http://</a:t>
                      </a:r>
                      <a:r>
                        <a:rPr lang="en-US" sz="1400" dirty="0" err="1">
                          <a:solidFill>
                            <a:schemeClr val="tx1"/>
                          </a:solidFill>
                          <a:effectLst/>
                        </a:rPr>
                        <a:t>purl.org</a:t>
                      </a:r>
                      <a:r>
                        <a:rPr lang="en-US" sz="1400" dirty="0">
                          <a:solidFill>
                            <a:schemeClr val="tx1"/>
                          </a:solidFill>
                          <a:effectLst/>
                        </a:rPr>
                        <a:t>/dc/terms/&gt;</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Specify metadata of vocabulary schemes and concepts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6496003"/>
                  </a:ext>
                </a:extLst>
              </a:tr>
              <a:tr h="0">
                <a:tc>
                  <a:txBody>
                    <a:bodyPr/>
                    <a:lstStyle/>
                    <a:p>
                      <a:pPr marL="0" marR="0" algn="l">
                        <a:spcBef>
                          <a:spcPts val="0"/>
                        </a:spcBef>
                        <a:spcAft>
                          <a:spcPts val="0"/>
                        </a:spcAft>
                      </a:pPr>
                      <a:r>
                        <a:rPr lang="en-US" sz="1400">
                          <a:solidFill>
                            <a:schemeClr val="tx1"/>
                          </a:solidFill>
                          <a:effectLst/>
                        </a:rPr>
                        <a:t>geo</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&lt;http://www.opengis.net/ont/geosparql#&gt;</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Specify the location of golden spikes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026676"/>
                  </a:ext>
                </a:extLst>
              </a:tr>
              <a:tr h="0">
                <a:tc>
                  <a:txBody>
                    <a:bodyPr/>
                    <a:lstStyle/>
                    <a:p>
                      <a:pPr marL="0" marR="0" algn="l">
                        <a:spcBef>
                          <a:spcPts val="0"/>
                        </a:spcBef>
                        <a:spcAft>
                          <a:spcPts val="0"/>
                        </a:spcAft>
                      </a:pPr>
                      <a:r>
                        <a:rPr lang="en-US" sz="1400" dirty="0" err="1">
                          <a:solidFill>
                            <a:schemeClr val="tx1"/>
                          </a:solidFill>
                          <a:effectLst/>
                        </a:rPr>
                        <a:t>gts</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&lt;http://resource.geosciml.org/ontology/</a:t>
                      </a:r>
                      <a:br>
                        <a:rPr lang="en-US" sz="1400">
                          <a:solidFill>
                            <a:schemeClr val="tx1"/>
                          </a:solidFill>
                          <a:effectLst/>
                        </a:rPr>
                      </a:br>
                      <a:r>
                        <a:rPr lang="en-US" sz="1400">
                          <a:solidFill>
                            <a:schemeClr val="tx1"/>
                          </a:solidFill>
                          <a:effectLst/>
                        </a:rPr>
                        <a:t>timescale/gts#&gt;</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Based on THORS and ISO 19156; Specify the structure of core classes and relationships in the geological time scale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1233090"/>
                  </a:ext>
                </a:extLst>
              </a:tr>
              <a:tr h="0">
                <a:tc>
                  <a:txBody>
                    <a:bodyPr/>
                    <a:lstStyle/>
                    <a:p>
                      <a:pPr marL="0" marR="0" algn="l">
                        <a:spcBef>
                          <a:spcPts val="0"/>
                        </a:spcBef>
                        <a:spcAft>
                          <a:spcPts val="0"/>
                        </a:spcAft>
                      </a:pPr>
                      <a:r>
                        <a:rPr lang="en-US" sz="1400">
                          <a:solidFill>
                            <a:schemeClr val="tx1"/>
                          </a:solidFill>
                          <a:effectLst/>
                        </a:rPr>
                        <a:t>isc</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&lt;http://resource.geosciml.org/classifier/</a:t>
                      </a:r>
                      <a:br>
                        <a:rPr lang="en-US" sz="1400">
                          <a:solidFill>
                            <a:schemeClr val="tx1"/>
                          </a:solidFill>
                          <a:effectLst/>
                        </a:rPr>
                      </a:br>
                      <a:r>
                        <a:rPr lang="en-US" sz="1400">
                          <a:solidFill>
                            <a:schemeClr val="tx1"/>
                          </a:solidFill>
                          <a:effectLst/>
                        </a:rPr>
                        <a:t>ics/ischart/&gt;</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Specify the deep time concepts in the ISC charts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01100133"/>
                  </a:ext>
                </a:extLst>
              </a:tr>
              <a:tr h="0">
                <a:tc>
                  <a:txBody>
                    <a:bodyPr/>
                    <a:lstStyle/>
                    <a:p>
                      <a:pPr marL="0" marR="0" algn="l">
                        <a:spcBef>
                          <a:spcPts val="0"/>
                        </a:spcBef>
                        <a:spcAft>
                          <a:spcPts val="0"/>
                        </a:spcAft>
                      </a:pPr>
                      <a:r>
                        <a:rPr lang="en-US" sz="1400">
                          <a:solidFill>
                            <a:schemeClr val="tx1"/>
                          </a:solidFill>
                          <a:effectLst/>
                        </a:rPr>
                        <a:t>sf</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&lt;http://www.opengis.net/ont/sf#&gt;</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Specify spatial feature types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6284615"/>
                  </a:ext>
                </a:extLst>
              </a:tr>
              <a:tr h="0">
                <a:tc>
                  <a:txBody>
                    <a:bodyPr/>
                    <a:lstStyle/>
                    <a:p>
                      <a:pPr marL="0" marR="0" algn="l">
                        <a:spcBef>
                          <a:spcPts val="0"/>
                        </a:spcBef>
                        <a:spcAft>
                          <a:spcPts val="0"/>
                        </a:spcAft>
                      </a:pPr>
                      <a:r>
                        <a:rPr lang="en-US" sz="1400">
                          <a:solidFill>
                            <a:schemeClr val="tx1"/>
                          </a:solidFill>
                          <a:effectLst/>
                        </a:rPr>
                        <a:t>skos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&lt;http://www.w3.org/2004/02/skos/core#&gt;</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Specify hierarchical structure and multilingual labels of deep time concepts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20665830"/>
                  </a:ext>
                </a:extLst>
              </a:tr>
              <a:tr h="0">
                <a:tc>
                  <a:txBody>
                    <a:bodyPr/>
                    <a:lstStyle/>
                    <a:p>
                      <a:pPr marL="0" marR="0" algn="l">
                        <a:spcBef>
                          <a:spcPts val="0"/>
                        </a:spcBef>
                        <a:spcAft>
                          <a:spcPts val="0"/>
                        </a:spcAft>
                      </a:pPr>
                      <a:r>
                        <a:rPr lang="en-US" sz="1400" dirty="0" err="1">
                          <a:solidFill>
                            <a:schemeClr val="tx1"/>
                          </a:solidFill>
                          <a:effectLst/>
                        </a:rPr>
                        <a:t>thors</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&lt;http://resource.geosciml.org/ontology/</a:t>
                      </a:r>
                      <a:br>
                        <a:rPr lang="en-US" sz="1400">
                          <a:solidFill>
                            <a:schemeClr val="tx1"/>
                          </a:solidFill>
                          <a:effectLst/>
                        </a:rPr>
                      </a:br>
                      <a:r>
                        <a:rPr lang="en-US" sz="1400">
                          <a:solidFill>
                            <a:schemeClr val="tx1"/>
                          </a:solidFill>
                          <a:effectLst/>
                        </a:rPr>
                        <a:t>timescale/thors#&gt;</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Based on ISO 19108; Specify the temporal hierarchical ordinal reference system of deep time concepts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55800134"/>
                  </a:ext>
                </a:extLst>
              </a:tr>
              <a:tr h="0">
                <a:tc>
                  <a:txBody>
                    <a:bodyPr/>
                    <a:lstStyle/>
                    <a:p>
                      <a:pPr marL="0" marR="0" algn="l">
                        <a:spcBef>
                          <a:spcPts val="0"/>
                        </a:spcBef>
                        <a:spcAft>
                          <a:spcPts val="0"/>
                        </a:spcAft>
                      </a:pPr>
                      <a:r>
                        <a:rPr lang="en-US" sz="1400">
                          <a:solidFill>
                            <a:schemeClr val="tx1"/>
                          </a:solidFill>
                          <a:effectLst/>
                        </a:rPr>
                        <a:t>tm</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&lt;http://def.seegrid.csiro.au/isotc211/</a:t>
                      </a:r>
                      <a:br>
                        <a:rPr lang="en-US" sz="1400">
                          <a:solidFill>
                            <a:schemeClr val="tx1"/>
                          </a:solidFill>
                          <a:effectLst/>
                        </a:rPr>
                      </a:br>
                      <a:r>
                        <a:rPr lang="en-US" sz="1400">
                          <a:solidFill>
                            <a:schemeClr val="tx1"/>
                          </a:solidFill>
                          <a:effectLst/>
                        </a:rPr>
                        <a:t>iso19108/2002/temporal#&gt;</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Based on ISO 19108; Specify temporal objects and the reference system</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09885875"/>
                  </a:ext>
                </a:extLst>
              </a:tr>
              <a:tr h="0">
                <a:tc>
                  <a:txBody>
                    <a:bodyPr/>
                    <a:lstStyle/>
                    <a:p>
                      <a:pPr marL="0" marR="0" algn="l">
                        <a:spcBef>
                          <a:spcPts val="0"/>
                        </a:spcBef>
                        <a:spcAft>
                          <a:spcPts val="0"/>
                        </a:spcAft>
                      </a:pPr>
                      <a:r>
                        <a:rPr lang="en-US" sz="1400">
                          <a:solidFill>
                            <a:schemeClr val="tx1"/>
                          </a:solidFill>
                          <a:effectLst/>
                        </a:rPr>
                        <a:t>time</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&lt;http://www.w3.org/2006/time#&gt;</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Specify the reference system and topological relationships of deep time concepts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24842870"/>
                  </a:ext>
                </a:extLst>
              </a:tr>
              <a:tr h="0">
                <a:tc>
                  <a:txBody>
                    <a:bodyPr/>
                    <a:lstStyle/>
                    <a:p>
                      <a:pPr marL="0" marR="0" algn="l">
                        <a:spcBef>
                          <a:spcPts val="0"/>
                        </a:spcBef>
                        <a:spcAft>
                          <a:spcPts val="0"/>
                        </a:spcAft>
                      </a:pPr>
                      <a:r>
                        <a:rPr lang="en-US" sz="1400">
                          <a:solidFill>
                            <a:schemeClr val="tx1"/>
                          </a:solidFill>
                          <a:effectLst/>
                        </a:rPr>
                        <a:t>ts</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solidFill>
                            <a:schemeClr val="tx1"/>
                          </a:solidFill>
                          <a:effectLst/>
                        </a:rPr>
                        <a:t>&lt;http://resource.geosciml.org/vocabulary/</a:t>
                      </a:r>
                      <a:br>
                        <a:rPr lang="en-US" sz="1400">
                          <a:solidFill>
                            <a:schemeClr val="tx1"/>
                          </a:solidFill>
                          <a:effectLst/>
                        </a:rPr>
                      </a:br>
                      <a:r>
                        <a:rPr lang="en-US" sz="1400">
                          <a:solidFill>
                            <a:schemeClr val="tx1"/>
                          </a:solidFill>
                          <a:effectLst/>
                        </a:rPr>
                        <a:t>timescale/&gt;</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dirty="0">
                          <a:solidFill>
                            <a:schemeClr val="tx1"/>
                          </a:solidFill>
                          <a:effectLst/>
                        </a:rPr>
                        <a:t>Specify the different versions of vocabulary schemes for the ISC charts</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9356067"/>
                  </a:ext>
                </a:extLst>
              </a:tr>
            </a:tbl>
          </a:graphicData>
        </a:graphic>
      </p:graphicFrame>
    </p:spTree>
    <p:extLst>
      <p:ext uri="{BB962C8B-B14F-4D97-AF65-F5344CB8AC3E}">
        <p14:creationId xmlns:p14="http://schemas.microsoft.com/office/powerpoint/2010/main" val="3756238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54BABE-B10F-F94E-B021-96C0FC1EC09A}"/>
              </a:ext>
            </a:extLst>
          </p:cNvPr>
          <p:cNvSpPr/>
          <p:nvPr/>
        </p:nvSpPr>
        <p:spPr bwMode="auto">
          <a:xfrm>
            <a:off x="-108520" y="-27384"/>
            <a:ext cx="9252520" cy="688538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pic>
        <p:nvPicPr>
          <p:cNvPr id="4" name="Picture 3">
            <a:extLst>
              <a:ext uri="{FF2B5EF4-FFF2-40B4-BE49-F238E27FC236}">
                <a16:creationId xmlns:a16="http://schemas.microsoft.com/office/drawing/2014/main" id="{0D3CDB99-38D1-4348-9BC2-71550483F54B}"/>
              </a:ext>
            </a:extLst>
          </p:cNvPr>
          <p:cNvPicPr>
            <a:picLocks noChangeAspect="1"/>
          </p:cNvPicPr>
          <p:nvPr/>
        </p:nvPicPr>
        <p:blipFill>
          <a:blip r:embed="rId3"/>
          <a:stretch>
            <a:fillRect/>
          </a:stretch>
        </p:blipFill>
        <p:spPr>
          <a:xfrm>
            <a:off x="0" y="186920"/>
            <a:ext cx="9144000" cy="6484159"/>
          </a:xfrm>
          <a:prstGeom prst="rect">
            <a:avLst/>
          </a:prstGeom>
        </p:spPr>
      </p:pic>
      <p:sp>
        <p:nvSpPr>
          <p:cNvPr id="8" name="TextBox 7">
            <a:extLst>
              <a:ext uri="{FF2B5EF4-FFF2-40B4-BE49-F238E27FC236}">
                <a16:creationId xmlns:a16="http://schemas.microsoft.com/office/drawing/2014/main" id="{D62D6581-B8D0-A04B-B64E-5BF4BC34BD31}"/>
              </a:ext>
            </a:extLst>
          </p:cNvPr>
          <p:cNvSpPr txBox="1"/>
          <p:nvPr/>
        </p:nvSpPr>
        <p:spPr>
          <a:xfrm>
            <a:off x="4463" y="332656"/>
            <a:ext cx="7672671" cy="2554545"/>
          </a:xfrm>
          <a:prstGeom prst="rect">
            <a:avLst/>
          </a:prstGeom>
          <a:solidFill>
            <a:srgbClr val="89DAF0">
              <a:alpha val="68235"/>
            </a:srgbClr>
          </a:solidFill>
        </p:spPr>
        <p:txBody>
          <a:bodyPr wrap="square" rtlCol="0">
            <a:spAutoFit/>
          </a:bodyPr>
          <a:lstStyle/>
          <a:p>
            <a:pPr marL="342900" indent="-342900">
              <a:buFont typeface="Arial" panose="020B0604020202020204" pitchFamily="34" charset="0"/>
              <a:buChar char="•"/>
            </a:pPr>
            <a:r>
              <a:rPr lang="en-US" sz="2000" dirty="0"/>
              <a:t>International Commission on Stratigraphy updates the chart continuously based on latest research</a:t>
            </a:r>
          </a:p>
          <a:p>
            <a:pPr marL="342900" indent="-342900">
              <a:buFont typeface="Arial" panose="020B0604020202020204" pitchFamily="34" charset="0"/>
              <a:buChar char="•"/>
            </a:pPr>
            <a:r>
              <a:rPr lang="en-US" sz="2000" dirty="0"/>
              <a:t>Cox and colleagues were trying to release a new vocabulary for each version of the chart </a:t>
            </a:r>
          </a:p>
          <a:p>
            <a:pPr marL="800100" lvl="1" indent="-342900">
              <a:buFont typeface="Arial" panose="020B0604020202020204" pitchFamily="34" charset="0"/>
              <a:buChar char="•"/>
            </a:pPr>
            <a:r>
              <a:rPr lang="en-US" sz="2000" dirty="0">
                <a:hlinkClick r:id="rId4"/>
              </a:rPr>
              <a:t>http://resource.geosciml.org</a:t>
            </a:r>
            <a:r>
              <a:rPr lang="en-US" sz="2000" dirty="0"/>
              <a:t> </a:t>
            </a:r>
          </a:p>
          <a:p>
            <a:pPr marL="342900" indent="-342900">
              <a:buFont typeface="Arial" panose="020B0604020202020204" pitchFamily="34" charset="0"/>
              <a:buChar char="•"/>
            </a:pPr>
            <a:r>
              <a:rPr lang="en-US" sz="2000" dirty="0" err="1"/>
              <a:t>SISSVoc</a:t>
            </a:r>
            <a:r>
              <a:rPr lang="en-US" sz="2000" dirty="0"/>
              <a:t> for vocabulary service: the URI of a concept automatically redirects to the information in the latest version of the vocabulary (Cox et al., 2016) </a:t>
            </a:r>
          </a:p>
        </p:txBody>
      </p:sp>
      <p:sp>
        <p:nvSpPr>
          <p:cNvPr id="6" name="Slide Number Placeholder 3">
            <a:extLst>
              <a:ext uri="{FF2B5EF4-FFF2-40B4-BE49-F238E27FC236}">
                <a16:creationId xmlns:a16="http://schemas.microsoft.com/office/drawing/2014/main" id="{940E86E9-485A-C340-97FF-8ACF03384343}"/>
              </a:ext>
            </a:extLst>
          </p:cNvPr>
          <p:cNvSpPr txBox="1">
            <a:spLocks/>
          </p:cNvSpPr>
          <p:nvPr/>
        </p:nvSpPr>
        <p:spPr bwMode="auto">
          <a:xfrm>
            <a:off x="7216775" y="6453336"/>
            <a:ext cx="1905000" cy="404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lumMod val="50000"/>
                    <a:lumOff val="50000"/>
                  </a:schemeClr>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a:pPr>
              <a:defRPr/>
            </a:pPr>
            <a:fld id="{EDF6580E-F0F6-4A37-B311-7446A4A32C3B}" type="slidenum">
              <a:rPr lang="en-US" sz="1800" smtClean="0"/>
              <a:pPr>
                <a:defRPr/>
              </a:pPr>
              <a:t>9</a:t>
            </a:fld>
            <a:endParaRPr lang="en-US" sz="1800" dirty="0"/>
          </a:p>
        </p:txBody>
      </p:sp>
    </p:spTree>
    <p:extLst>
      <p:ext uri="{BB962C8B-B14F-4D97-AF65-F5344CB8AC3E}">
        <p14:creationId xmlns:p14="http://schemas.microsoft.com/office/powerpoint/2010/main" val="2122575756"/>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16478</TotalTime>
  <Words>2924</Words>
  <Application>Microsoft Macintosh PowerPoint</Application>
  <PresentationFormat>On-screen Show (4:3)</PresentationFormat>
  <Paragraphs>419</Paragraphs>
  <Slides>28</Slides>
  <Notes>5</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2" baseType="lpstr">
      <vt:lpstr>Arial</vt:lpstr>
      <vt:lpstr>Times New Roman</vt:lpstr>
      <vt:lpstr>Blank Presentation</vt:lpstr>
      <vt:lpstr>Document</vt:lpstr>
      <vt:lpstr>A new structure for version control in a deep time knowledge graph  </vt:lpstr>
      <vt:lpstr>Outline</vt:lpstr>
      <vt:lpstr>The Origin: 10 years ago</vt:lpstr>
      <vt:lpstr>PowerPoint Presentation</vt:lpstr>
      <vt:lpstr>Deep time knowledge graph</vt:lpstr>
      <vt:lpstr>Two key concepts </vt:lpstr>
      <vt:lpstr>An ordinal hierarchical structure</vt:lpstr>
      <vt:lpstr>Core ontologies in the existing deep time knowledge graph  (Cox and Richard, 2015; Cox, 2016)</vt:lpstr>
      <vt:lpstr>PowerPoint Presentation</vt:lpstr>
      <vt:lpstr>Our objective</vt:lpstr>
      <vt:lpstr>The version control structure</vt:lpstr>
      <vt:lpstr>PowerPoint Presentation</vt:lpstr>
      <vt:lpstr>PowerPoint Presentation</vt:lpstr>
      <vt:lpstr>Our design</vt:lpstr>
      <vt:lpstr>PowerPoint Presentation</vt:lpstr>
      <vt:lpstr>Use vocabulary scheme ID to specify version of Jurassic and its attributes</vt:lpstr>
      <vt:lpstr>Resulting version specification </vt:lpstr>
      <vt:lpstr>Version specification for the relationships between Jurassic and other concepts</vt:lpstr>
      <vt:lpstr>PowerPoint Presentation</vt:lpstr>
      <vt:lpstr>Version specification for the relationships between Quaternary and other concepts </vt:lpstr>
      <vt:lpstr>Consistency with existing ontologies and vocabularies </vt:lpstr>
      <vt:lpstr>Results are Open Source</vt:lpstr>
      <vt:lpstr>Example query 1: find the age and uncertainty at the base of a given concept (e.g., Jurassic) in a given version of the ISC chart </vt:lpstr>
      <vt:lpstr>Example query 2: retrieve the whole version history of age and uncertainty at the base of a concept across all the vocabulary schemes </vt:lpstr>
      <vt:lpstr>PowerPoint Presentation</vt:lpstr>
      <vt:lpstr>Summary</vt:lpstr>
      <vt:lpstr>Acknowledgement</vt:lpstr>
      <vt:lpstr>Resources of interest</vt:lpstr>
    </vt:vector>
  </TitlesOfParts>
  <Company>Peter Darnell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Darnell</dc:creator>
  <cp:lastModifiedBy>Ma, Xiaogang (max@uidaho.edu)</cp:lastModifiedBy>
  <cp:revision>897</cp:revision>
  <dcterms:created xsi:type="dcterms:W3CDTF">2010-02-03T12:43:14Z</dcterms:created>
  <dcterms:modified xsi:type="dcterms:W3CDTF">2020-06-18T23:39:29Z</dcterms:modified>
</cp:coreProperties>
</file>